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1"/>
  </p:notesMasterIdLst>
  <p:sldIdLst>
    <p:sldId id="256" r:id="rId2"/>
    <p:sldId id="318" r:id="rId3"/>
    <p:sldId id="333" r:id="rId4"/>
    <p:sldId id="334" r:id="rId5"/>
    <p:sldId id="335" r:id="rId6"/>
    <p:sldId id="336" r:id="rId7"/>
    <p:sldId id="337" r:id="rId8"/>
    <p:sldId id="338" r:id="rId9"/>
    <p:sldId id="319" r:id="rId10"/>
    <p:sldId id="339" r:id="rId11"/>
    <p:sldId id="340" r:id="rId12"/>
    <p:sldId id="342" r:id="rId13"/>
    <p:sldId id="344" r:id="rId14"/>
    <p:sldId id="343" r:id="rId15"/>
    <p:sldId id="341" r:id="rId16"/>
    <p:sldId id="345" r:id="rId17"/>
    <p:sldId id="346" r:id="rId18"/>
    <p:sldId id="347" r:id="rId19"/>
    <p:sldId id="348" r:id="rId20"/>
    <p:sldId id="320" r:id="rId21"/>
    <p:sldId id="349" r:id="rId22"/>
    <p:sldId id="350" r:id="rId23"/>
    <p:sldId id="352" r:id="rId24"/>
    <p:sldId id="353" r:id="rId25"/>
    <p:sldId id="354" r:id="rId26"/>
    <p:sldId id="355" r:id="rId27"/>
    <p:sldId id="321" r:id="rId28"/>
    <p:sldId id="351" r:id="rId29"/>
    <p:sldId id="356" r:id="rId30"/>
    <p:sldId id="359" r:id="rId31"/>
    <p:sldId id="358" r:id="rId32"/>
    <p:sldId id="360" r:id="rId33"/>
    <p:sldId id="361" r:id="rId34"/>
    <p:sldId id="362" r:id="rId35"/>
    <p:sldId id="363" r:id="rId36"/>
    <p:sldId id="364" r:id="rId37"/>
    <p:sldId id="365" r:id="rId38"/>
    <p:sldId id="322" r:id="rId39"/>
    <p:sldId id="366" r:id="rId40"/>
    <p:sldId id="371" r:id="rId41"/>
    <p:sldId id="367" r:id="rId42"/>
    <p:sldId id="368" r:id="rId43"/>
    <p:sldId id="370" r:id="rId44"/>
    <p:sldId id="332" r:id="rId45"/>
    <p:sldId id="369" r:id="rId46"/>
    <p:sldId id="310" r:id="rId47"/>
    <p:sldId id="372" r:id="rId48"/>
    <p:sldId id="374" r:id="rId49"/>
    <p:sldId id="373" r:id="rId50"/>
  </p:sldIdLst>
  <p:sldSz cx="12192000" cy="6858000"/>
  <p:notesSz cx="6880225" cy="96615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4660"/>
  </p:normalViewPr>
  <p:slideViewPr>
    <p:cSldViewPr snapToGrid="0">
      <p:cViewPr varScale="1">
        <p:scale>
          <a:sx n="83" d="100"/>
          <a:sy n="83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431" cy="484754"/>
          </a:xfrm>
          <a:prstGeom prst="rect">
            <a:avLst/>
          </a:prstGeom>
        </p:spPr>
        <p:txBody>
          <a:bodyPr vert="horz" lIns="94522" tIns="47261" rIns="94522" bIns="47261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202" y="0"/>
            <a:ext cx="2981431" cy="484754"/>
          </a:xfrm>
          <a:prstGeom prst="rect">
            <a:avLst/>
          </a:prstGeom>
        </p:spPr>
        <p:txBody>
          <a:bodyPr vert="horz" lIns="94522" tIns="47261" rIns="94522" bIns="47261" rtlCol="0"/>
          <a:lstStyle>
            <a:lvl1pPr algn="r">
              <a:defRPr sz="1200"/>
            </a:lvl1pPr>
          </a:lstStyle>
          <a:p>
            <a:fld id="{E25C67CF-DAAA-4498-9AEE-0E370F28DCC1}" type="datetimeFigureOut">
              <a:rPr lang="nl-NL" smtClean="0"/>
              <a:t>2-11-2022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42925" y="1208088"/>
            <a:ext cx="5794375" cy="3260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22" tIns="47261" rIns="94522" bIns="47261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023" y="4649609"/>
            <a:ext cx="5504180" cy="3804225"/>
          </a:xfrm>
          <a:prstGeom prst="rect">
            <a:avLst/>
          </a:prstGeom>
        </p:spPr>
        <p:txBody>
          <a:bodyPr vert="horz" lIns="94522" tIns="47261" rIns="94522" bIns="4726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6772"/>
            <a:ext cx="2981431" cy="484753"/>
          </a:xfrm>
          <a:prstGeom prst="rect">
            <a:avLst/>
          </a:prstGeom>
        </p:spPr>
        <p:txBody>
          <a:bodyPr vert="horz" lIns="94522" tIns="47261" rIns="94522" bIns="47261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202" y="9176772"/>
            <a:ext cx="2981431" cy="484753"/>
          </a:xfrm>
          <a:prstGeom prst="rect">
            <a:avLst/>
          </a:prstGeom>
        </p:spPr>
        <p:txBody>
          <a:bodyPr vert="horz" lIns="94522" tIns="47261" rIns="94522" bIns="47261" rtlCol="0" anchor="b"/>
          <a:lstStyle>
            <a:lvl1pPr algn="r">
              <a:defRPr sz="1200"/>
            </a:lvl1pPr>
          </a:lstStyle>
          <a:p>
            <a:fld id="{361D9174-B543-4E27-96B6-2CB853E961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783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9D357-CD7F-6442-957B-E0583DDCF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8656CA-AF85-7572-71C3-0CCBA97C16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5E1BA-9B62-0B5F-3246-2D58C4E16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4DB4-6D0A-498F-AAA6-8A6665DCF361}" type="datetime1">
              <a:rPr lang="nl-NL" smtClean="0"/>
              <a:t>2-11-2022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321FA-DC5E-A3F4-642B-DBC88078E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42D5F-AD00-57EC-B315-8D616941B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03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96385-ABCD-2C83-088D-051B876A4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3D02A2-254C-3D66-6466-962441DC25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5BEA9-FF65-62BA-B2B7-DC8168FB5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8BA3D-D98E-4558-AD02-C2F5ACFF766A}" type="datetime1">
              <a:rPr lang="nl-NL" smtClean="0"/>
              <a:t>2-11-2022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606DE-DA71-5390-9543-13FCA39CE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6F282-CF8C-3E7A-1BDC-7C15D77F0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3449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2EF2D-C86F-6CDA-F57F-C7A23CAC56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A535A1-AF47-7094-BC6D-676B2C73E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B829D-7762-41CF-E654-C50130030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3639-5E78-4DC6-AA95-7700CE5B1842}" type="datetime1">
              <a:rPr lang="nl-NL" smtClean="0"/>
              <a:t>2-11-2022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F9590-4E9D-5619-483B-F42E2C276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D769C-6424-B7C7-6B39-2F7B084A6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105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83788-E0F0-7ADA-E4C5-796BBFAAB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82968-E74A-CAD0-740C-EF23E7FDF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D0DE1-8026-02E1-5B95-6229C4F0C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3DB0-B861-4691-B857-093F0A3A1AAF}" type="datetime1">
              <a:rPr lang="nl-NL" smtClean="0"/>
              <a:t>2-11-2022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AA5A4-562F-E78C-676E-9ABB29CBD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6D7AE-0CE4-5B1E-7B5F-06FF44891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4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C2AAC-B7AA-744B-B3FC-870FBD8E8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B8A13-74E7-E69D-A3FB-E1570CB46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6354B-6830-EF8E-8521-D0C90E9BD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E5D1-E067-466C-B27C-674A7AE162B3}" type="datetime1">
              <a:rPr lang="nl-NL" smtClean="0"/>
              <a:t>2-11-2022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0D3C1-45AA-6BB8-B3E1-D89FD198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D8895-2E4E-47A1-B059-0B32107AF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962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E3476-3A56-43E9-C905-D7FD0EA7B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105E-044E-FF9A-D657-EA43B9BA8A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BC12F-5FEC-9ECD-A8CB-B377E968E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0FEA3-DFAD-C346-E993-D42E56428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6E7A-A650-4163-A367-693E72C2D7C5}" type="datetime1">
              <a:rPr lang="nl-NL" smtClean="0"/>
              <a:t>2-11-2022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52A967-53BD-7B0D-08A7-F0F1DB4C9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920A1-CB95-063A-194E-3894D6003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013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93F64-E12A-CF2D-62F3-58DDD5BD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4A54E-EFE8-502D-AE4B-D227C3EA9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247150-BB43-7A8B-746D-92506A4FB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34ED1E-B719-B688-DAE6-5C98C4D357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83D5F4-9883-BA31-658D-51A5A6134F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5A2AC-2F69-F6F4-C5EF-0EA589C2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2050-F9D1-4E3E-BD2B-7B877B4FA1C9}" type="datetime1">
              <a:rPr lang="nl-NL" smtClean="0"/>
              <a:t>2-11-2022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27A3C4-F0E7-B01F-7867-8CFE66E55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C94292-E5E6-DB67-FF87-8754C59BB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41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FC605-79F5-8E35-B7CD-AE9564AAF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A83E45-16A7-3119-0BCA-9B3019CA3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8477-3DC9-419F-9638-CF9F10BE82CE}" type="datetime1">
              <a:rPr lang="nl-NL" smtClean="0"/>
              <a:t>2-11-2022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6EC852-877A-0D53-6094-A008E37F5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3C3112-3555-F962-6263-D8AD22C01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935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5E9CED-A7EA-1D09-70B6-575F508C0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0E58-3A86-42F4-8FD8-547A2AE2DD27}" type="datetime1">
              <a:rPr lang="nl-NL" smtClean="0"/>
              <a:t>2-11-2022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AC6BC8-BDDB-FE91-864D-9534A2DF4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007C75-FDF4-0D3F-8ECC-09B6D34F0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165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AE938-3F49-06F9-71B0-C5BBC2010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DA93C-5A8E-50A7-BAC5-AD5C4F4FE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71ED1-3AD7-4E0A-B42A-E9F96C88F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9E2AC-1E7D-D2FD-BB8E-590887521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6F4D-CB8B-4C10-B0F1-72160A871385}" type="datetime1">
              <a:rPr lang="nl-NL" smtClean="0"/>
              <a:t>2-11-2022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0BBF4-ECF9-0740-9089-4977FF201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468B21-860B-5C4E-68D9-809A3C04E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827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DC7BA-6D59-8BF3-1E31-B624AAEC6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D449BD-59BA-2CAF-BB23-54FA5AB5FE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F66DA6-711D-0C91-4E65-347C1E8B7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3D8A0-3A88-3206-BEF3-44ADE970A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3922-9C32-49DA-8707-1C44C5385B02}" type="datetime1">
              <a:rPr lang="nl-NL" smtClean="0"/>
              <a:t>2-11-2022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CD73B-82E7-5727-7F24-81D4C9357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8C0CC-8716-2E8C-D61F-E1EABF247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926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9B7AF8-F83B-24CD-BF8E-749013300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BEFC6-62F7-35DF-FFAC-DB0013648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6A501-F4BF-39FF-A2F0-CE43DFFB50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0013C-D657-41F9-8753-2D99AA4AE177}" type="datetime1">
              <a:rPr lang="nl-NL" smtClean="0"/>
              <a:t>2-11-2022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D997A-1184-96FE-DF88-CF293108D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79D57-B6A2-DB4B-9860-506ED46ED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A3B26-D643-4C15-8FE8-CA442F68946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249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48FE2-0F65-5C6C-8E61-2CE2069513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Existential bare plural subjects in Germanic and Romance</a:t>
            </a:r>
            <a:br>
              <a:rPr lang="nl-N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nl-N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nl-NL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Petra Sleeman</a:t>
            </a:r>
            <a:br>
              <a:rPr lang="nl-N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nl-N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nl-NL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ACLC, University of Amsterdam</a:t>
            </a:r>
            <a:br>
              <a:rPr lang="nl-N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nl-NL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5C4BCD-FCCB-9ED2-5B8A-87A96488D0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Workshop “Methods for approaching variation: partitives and beyond”</a:t>
            </a:r>
          </a:p>
          <a:p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Karoli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Gaspar University, Budapest, 16-17 September 2022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172166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Lexical restrictions on the occurrence of existential bare plural subjects:</a:t>
            </a:r>
          </a:p>
          <a:p>
            <a:pPr marL="0" indent="0">
              <a:buNone/>
            </a:pPr>
            <a:endParaRPr lang="nl-NL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dirty="0"/>
              <a:t>(7)	Dogs are good pets. (characteristic reading: generic subject)</a:t>
            </a:r>
          </a:p>
          <a:p>
            <a:pPr marL="0" indent="0">
              <a:buNone/>
            </a:pPr>
            <a:r>
              <a:rPr lang="nl-NL" dirty="0"/>
              <a:t>(8)	Dogs are sitting on my lawn. (event reading: existential subject)</a:t>
            </a:r>
          </a:p>
          <a:p>
            <a:pPr marL="0" indent="0">
              <a:buNone/>
            </a:pPr>
            <a:r>
              <a:rPr lang="nl-NL" dirty="0"/>
              <a:t>(Carlson 1977)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2325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Lexical (and syntactic) restrictions on the occurrence of existential bare plural subjects:</a:t>
            </a:r>
          </a:p>
          <a:p>
            <a:pPr marL="0" indent="0">
              <a:buNone/>
            </a:pPr>
            <a:endParaRPr lang="nl-NL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dirty="0"/>
              <a:t>(9)	... </a:t>
            </a:r>
            <a:r>
              <a:rPr lang="nl-NL" i="1" dirty="0"/>
              <a:t>weil Haifische ja doch sichtbar sind</a:t>
            </a:r>
            <a:r>
              <a:rPr lang="nl-NL" dirty="0"/>
              <a:t>. (individual level predicate)</a:t>
            </a:r>
          </a:p>
          <a:p>
            <a:pPr marL="0" indent="0">
              <a:buNone/>
            </a:pPr>
            <a:r>
              <a:rPr lang="nl-NL" dirty="0"/>
              <a:t>	    since sharks   </a:t>
            </a:r>
            <a:r>
              <a:rPr lang="nl-NL" cap="small" dirty="0"/>
              <a:t>prt</a:t>
            </a:r>
            <a:r>
              <a:rPr lang="nl-NL" dirty="0"/>
              <a:t> </a:t>
            </a:r>
            <a:r>
              <a:rPr lang="nl-NL" cap="small" dirty="0"/>
              <a:t>prt</a:t>
            </a:r>
            <a:r>
              <a:rPr lang="nl-NL" dirty="0"/>
              <a:t>    visible    are</a:t>
            </a:r>
          </a:p>
          <a:p>
            <a:pPr marL="0" indent="0">
              <a:buNone/>
            </a:pPr>
            <a:r>
              <a:rPr lang="nl-NL" dirty="0"/>
              <a:t>	‘... since in general sharks are visible.’</a:t>
            </a:r>
          </a:p>
          <a:p>
            <a:pPr marL="0" indent="0">
              <a:buNone/>
            </a:pPr>
            <a:r>
              <a:rPr lang="nl-NL" dirty="0"/>
              <a:t>(10)	... </a:t>
            </a:r>
            <a:r>
              <a:rPr lang="nl-NL" i="1" dirty="0"/>
              <a:t>weil ja doch Haifische sichtbar sind</a:t>
            </a:r>
            <a:r>
              <a:rPr lang="nl-NL" dirty="0"/>
              <a:t>. (stage level predicate)</a:t>
            </a:r>
          </a:p>
          <a:p>
            <a:pPr marL="0" indent="0">
              <a:buNone/>
            </a:pPr>
            <a:r>
              <a:rPr lang="nl-NL" dirty="0"/>
              <a:t>	    since </a:t>
            </a:r>
            <a:r>
              <a:rPr lang="nl-NL" cap="small" dirty="0"/>
              <a:t>prt</a:t>
            </a:r>
            <a:r>
              <a:rPr lang="nl-NL" dirty="0"/>
              <a:t> </a:t>
            </a:r>
            <a:r>
              <a:rPr lang="nl-NL" cap="small" dirty="0"/>
              <a:t>prt </a:t>
            </a:r>
            <a:r>
              <a:rPr lang="nl-NL" dirty="0"/>
              <a:t>sharks      visible    are</a:t>
            </a:r>
          </a:p>
          <a:p>
            <a:pPr marL="0" indent="0">
              <a:buNone/>
            </a:pPr>
            <a:r>
              <a:rPr lang="nl-NL" dirty="0"/>
              <a:t>	‘... since there are sharks visible.’</a:t>
            </a:r>
          </a:p>
          <a:p>
            <a:pPr marL="0" indent="0">
              <a:buNone/>
            </a:pPr>
            <a:r>
              <a:rPr lang="nl-NL" dirty="0"/>
              <a:t>(Diesing 1992)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8674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Lexical (and syntactic) restrictions on the occurrence of existential bare plural subjects:</a:t>
            </a:r>
          </a:p>
          <a:p>
            <a:pPr marL="0" indent="0">
              <a:buNone/>
            </a:pPr>
            <a:endParaRPr lang="nl-NL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dirty="0"/>
              <a:t>(11)	*</a:t>
            </a:r>
            <a:r>
              <a:rPr lang="nl-NL" i="1" dirty="0"/>
              <a:t>Des        pas    sont visibles</a:t>
            </a:r>
            <a:r>
              <a:rPr lang="nl-NL" dirty="0"/>
              <a:t>. (non-specifying stage-level)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cap="small" dirty="0"/>
              <a:t>part.det</a:t>
            </a:r>
            <a:r>
              <a:rPr lang="nl-NL" dirty="0"/>
              <a:t> steps are   visible</a:t>
            </a:r>
          </a:p>
          <a:p>
            <a:pPr marL="0" indent="0">
              <a:buNone/>
            </a:pPr>
            <a:r>
              <a:rPr lang="nl-NL" dirty="0"/>
              <a:t>(12)	</a:t>
            </a:r>
            <a:r>
              <a:rPr lang="nl-NL" i="1" dirty="0"/>
              <a:t>Des         pas    sont visibles sur  la   neige</a:t>
            </a:r>
            <a:r>
              <a:rPr lang="nl-NL" dirty="0"/>
              <a:t>. (specifying stage-level)</a:t>
            </a:r>
          </a:p>
          <a:p>
            <a:pPr marL="0" indent="0">
              <a:buNone/>
            </a:pPr>
            <a:r>
              <a:rPr lang="nl-NL" dirty="0"/>
              <a:t>	 </a:t>
            </a:r>
            <a:r>
              <a:rPr lang="nl-NL" cap="small" dirty="0"/>
              <a:t>part.det </a:t>
            </a:r>
            <a:r>
              <a:rPr lang="nl-NL" dirty="0"/>
              <a:t>steps are   visible  on   the snow</a:t>
            </a:r>
          </a:p>
          <a:p>
            <a:pPr marL="0" indent="0">
              <a:buNone/>
            </a:pPr>
            <a:r>
              <a:rPr lang="nl-NL" dirty="0"/>
              <a:t>	‘Steps are visible (in the snow).’</a:t>
            </a:r>
          </a:p>
          <a:p>
            <a:pPr marL="0" indent="0">
              <a:buNone/>
            </a:pPr>
            <a:r>
              <a:rPr lang="nl-NL" dirty="0"/>
              <a:t>(Bosveld-de Smet 2004)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4792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(Syntactic and) Information Structure restrictions on the occurrence of existential bare plural subjects:</a:t>
            </a:r>
          </a:p>
          <a:p>
            <a:pPr marL="0" indent="0">
              <a:buNone/>
            </a:pPr>
            <a:endParaRPr lang="nl-NL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The Naked Noun Constraint (Suñer 1982 for Spanish):</a:t>
            </a:r>
          </a:p>
          <a:p>
            <a:pPr marL="0" indent="0">
              <a:buNone/>
            </a:pPr>
            <a:endParaRPr lang="nl-NL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An </a:t>
            </a:r>
            <a:r>
              <a:rPr lang="nl-NL" i="1" dirty="0">
                <a:latin typeface="Times New Roman" panose="02020603050405020304" pitchFamily="18" charset="0"/>
                <a:ea typeface="Calibri" panose="020F0502020204030204" pitchFamily="34" charset="0"/>
              </a:rPr>
              <a:t>unmodified</a:t>
            </a: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 common noun in preverbal position cannot be the surface subject of a sentence under conditions of </a:t>
            </a:r>
            <a:r>
              <a:rPr lang="nl-NL" i="1" dirty="0">
                <a:latin typeface="Times New Roman" panose="02020603050405020304" pitchFamily="18" charset="0"/>
                <a:ea typeface="Calibri" panose="020F0502020204030204" pitchFamily="34" charset="0"/>
              </a:rPr>
              <a:t>normal stress and intonation</a:t>
            </a: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3784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(13)	*</a:t>
            </a:r>
            <a:r>
              <a:rPr lang="nl-NL" i="1" dirty="0">
                <a:latin typeface="Times New Roman" panose="02020603050405020304" pitchFamily="18" charset="0"/>
                <a:ea typeface="Calibri" panose="020F0502020204030204" pitchFamily="34" charset="0"/>
              </a:rPr>
              <a:t>Turistas llegaron a la ciudad</a:t>
            </a: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	 ‘Tourists arrived in the city.’</a:t>
            </a: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(14)	</a:t>
            </a:r>
            <a:r>
              <a:rPr lang="nl-NL" i="1" dirty="0">
                <a:latin typeface="Times New Roman" panose="02020603050405020304" pitchFamily="18" charset="0"/>
                <a:ea typeface="Calibri" panose="020F0502020204030204" pitchFamily="34" charset="0"/>
              </a:rPr>
              <a:t>Turistas curiosos llegaron a la ciudad</a:t>
            </a: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	 ‘Curious tourists arrived in the city.’</a:t>
            </a: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(15)	</a:t>
            </a:r>
            <a:r>
              <a:rPr lang="nl-NL" i="1" dirty="0">
                <a:latin typeface="Times New Roman" panose="02020603050405020304" pitchFamily="18" charset="0"/>
                <a:ea typeface="Calibri" panose="020F0502020204030204" pitchFamily="34" charset="0"/>
              </a:rPr>
              <a:t> TURISTAS llegaron a la ciudad.</a:t>
            </a: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	‘TOURISTS arrived in the city.’</a:t>
            </a: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(Leonetti 2013)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0068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(16)	*... </a:t>
            </a:r>
            <a:r>
              <a:rPr lang="nl-NL" i="1" dirty="0">
                <a:latin typeface="Times New Roman" panose="02020603050405020304" pitchFamily="18" charset="0"/>
                <a:ea typeface="Calibri" panose="020F0502020204030204" pitchFamily="34" charset="0"/>
              </a:rPr>
              <a:t>dat  eenhoorns in de   tuin     liepen</a:t>
            </a: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	      that unicorns    in the garden walked</a:t>
            </a: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(17)	</a:t>
            </a:r>
            <a:r>
              <a:rPr lang="nl-NL" i="1" dirty="0">
                <a:latin typeface="Times New Roman" panose="02020603050405020304" pitchFamily="18" charset="0"/>
                <a:ea typeface="Calibri" panose="020F0502020204030204" pitchFamily="34" charset="0"/>
              </a:rPr>
              <a:t>dat  er           eenhoorns in de   tuin     liepen</a:t>
            </a: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	that </a:t>
            </a:r>
            <a:r>
              <a:rPr lang="nl-NL" cap="small" dirty="0">
                <a:latin typeface="Times New Roman" panose="02020603050405020304" pitchFamily="18" charset="0"/>
                <a:ea typeface="Calibri" panose="020F0502020204030204" pitchFamily="34" charset="0"/>
              </a:rPr>
              <a:t>pres.pr</a:t>
            </a: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. unicorns    in the garden walked</a:t>
            </a: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	‘... that unicorns were walking in the garden.’</a:t>
            </a: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(18)	... </a:t>
            </a:r>
            <a:r>
              <a:rPr lang="nl-NL" i="1" dirty="0">
                <a:latin typeface="Times New Roman" panose="02020603050405020304" pitchFamily="18" charset="0"/>
                <a:ea typeface="Calibri" panose="020F0502020204030204" pitchFamily="34" charset="0"/>
              </a:rPr>
              <a:t>dat  ZEELIEDEN vannacht hebben ingebroken</a:t>
            </a: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	... that sailors.</a:t>
            </a:r>
            <a:r>
              <a:rPr lang="nl-NL" cap="small" dirty="0">
                <a:latin typeface="Times New Roman" panose="02020603050405020304" pitchFamily="18" charset="0"/>
                <a:ea typeface="Calibri" panose="020F0502020204030204" pitchFamily="34" charset="0"/>
              </a:rPr>
              <a:t>foc</a:t>
            </a: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     last-night have    broken-into</a:t>
            </a: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	‘... that SAILORS have broken last night into the house.’</a:t>
            </a: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(De Hoop 1992)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202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Register restrictions on the occurrence of existential bare plural subjects:</a:t>
            </a:r>
          </a:p>
          <a:p>
            <a:pPr marL="0" indent="0">
              <a:buNone/>
            </a:pPr>
            <a:endParaRPr lang="nl-NL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dirty="0"/>
              <a:t>(19)	</a:t>
            </a:r>
            <a:r>
              <a:rPr lang="nl-NL" i="1" dirty="0"/>
              <a:t> Kinderen waren aan het spelen, vrouwen zetten krullers</a:t>
            </a:r>
          </a:p>
          <a:p>
            <a:pPr marL="0" indent="0">
              <a:buNone/>
            </a:pPr>
            <a:r>
              <a:rPr lang="nl-NL" dirty="0"/>
              <a:t>	children    were   playing               women   put      curlers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i="1" dirty="0"/>
              <a:t>bij elkaar         in het haar </a:t>
            </a:r>
            <a:r>
              <a:rPr lang="nl-NL" dirty="0"/>
              <a:t>...</a:t>
            </a:r>
          </a:p>
          <a:p>
            <a:pPr marL="0" indent="0">
              <a:buNone/>
            </a:pPr>
            <a:r>
              <a:rPr lang="nl-NL" dirty="0"/>
              <a:t>	by each-other in the hair</a:t>
            </a:r>
          </a:p>
          <a:p>
            <a:pPr marL="895350" indent="-895350">
              <a:buNone/>
            </a:pPr>
            <a:r>
              <a:rPr lang="nl-NL" dirty="0"/>
              <a:t>	‘Children were playing, women were putting curlers in each other’s hair...’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7919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</a:rPr>
              <a:t>Oosterhof (2008): travel report, narrative contexts.</a:t>
            </a:r>
          </a:p>
          <a:p>
            <a:pPr marL="0" indent="0">
              <a:buNone/>
            </a:pPr>
            <a:endParaRPr lang="nl-NL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</a:rPr>
              <a:t>More natural option:</a:t>
            </a:r>
          </a:p>
          <a:p>
            <a:pPr marL="0" indent="0">
              <a:buNone/>
            </a:pPr>
            <a:r>
              <a:rPr lang="nl-NL" dirty="0"/>
              <a:t>(20)	</a:t>
            </a:r>
            <a:r>
              <a:rPr lang="nl-NL" i="1" dirty="0"/>
              <a:t>Er      waren kinderen aan het spelen, ...</a:t>
            </a:r>
          </a:p>
          <a:p>
            <a:pPr marL="0" indent="0">
              <a:buNone/>
            </a:pPr>
            <a:r>
              <a:rPr lang="nl-NL" dirty="0"/>
              <a:t>	there were  children       playing</a:t>
            </a:r>
          </a:p>
          <a:p>
            <a:pPr marL="0" indent="0">
              <a:buNone/>
            </a:pPr>
            <a:r>
              <a:rPr lang="nl-NL" dirty="0"/>
              <a:t>	‘Children were playing.’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1688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Register restrictions on the occurrence of existential bare plural subjects:</a:t>
            </a:r>
          </a:p>
          <a:p>
            <a:pPr marL="0" indent="0">
              <a:buNone/>
            </a:pPr>
            <a:endParaRPr lang="nl-NL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Leonetti (2013): only allowed in written Spanish, literary or journalistic language.</a:t>
            </a:r>
          </a:p>
          <a:p>
            <a:pPr marL="0" indent="0">
              <a:buNone/>
            </a:pPr>
            <a:endParaRPr lang="nl-NL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(21)	*</a:t>
            </a:r>
            <a:r>
              <a:rPr lang="nl-NL" i="1" dirty="0">
                <a:latin typeface="Times New Roman" panose="02020603050405020304" pitchFamily="18" charset="0"/>
                <a:ea typeface="Calibri" panose="020F0502020204030204" pitchFamily="34" charset="0"/>
              </a:rPr>
              <a:t>Turistas llegaron a la ciudad</a:t>
            </a: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	 ‘Tourists arrived in the city.’</a:t>
            </a: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(22)	</a:t>
            </a:r>
            <a:r>
              <a:rPr lang="nl-NL" i="1" dirty="0">
                <a:latin typeface="Times New Roman" panose="02020603050405020304" pitchFamily="18" charset="0"/>
                <a:ea typeface="Calibri" panose="020F0502020204030204" pitchFamily="34" charset="0"/>
              </a:rPr>
              <a:t>Turistas curiosos llegaron a la ciudad</a:t>
            </a: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	 ‘Curious tourists arrived in the city.’</a:t>
            </a: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(23)	</a:t>
            </a:r>
            <a:r>
              <a:rPr lang="nl-NL" i="1" dirty="0">
                <a:latin typeface="Times New Roman" panose="02020603050405020304" pitchFamily="18" charset="0"/>
                <a:ea typeface="Calibri" panose="020F0502020204030204" pitchFamily="34" charset="0"/>
              </a:rPr>
              <a:t> TURISTAS llegaron a la ciudad.</a:t>
            </a: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	‘TOURISTS arrived in the city.’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6401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In which Romance and Germanic languages are bare plurals allowed?</a:t>
            </a:r>
          </a:p>
          <a:p>
            <a:pPr marL="514350" indent="-514350">
              <a:buAutoNum type="alphaUcPeriod"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Does information structure influence the acceptance?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Does modification influence the acceptance?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63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8EC30-757C-4D18-0D40-5739DE1E0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7F05B-A946-70D1-B944-1DCCD9E08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7200" dirty="0"/>
              <a:t>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0F6349-5044-4965-D613-E493E79C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8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58676-ED84-D105-087D-E83B73306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11322-6294-A511-4D14-CF585B2A7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7200" dirty="0"/>
              <a:t>Methodology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B0BA5-B812-5F4F-931B-230909411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1962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Oosterhof (2008): bare plurals in Dutch occur essentially in narrative contexts.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Novel </a:t>
            </a:r>
            <a:r>
              <a:rPr lang="nl-NL" i="1" dirty="0"/>
              <a:t>Grand Hotel Europa </a:t>
            </a:r>
            <a:r>
              <a:rPr lang="nl-NL" dirty="0"/>
              <a:t>by the Dutch author </a:t>
            </a:r>
            <a:r>
              <a:rPr lang="nl-NL" dirty="0">
                <a:effectLst/>
                <a:ea typeface="Calibri" panose="020F0502020204030204" pitchFamily="34" charset="0"/>
              </a:rPr>
              <a:t>Ilja Leonard Pfeijffer</a:t>
            </a:r>
          </a:p>
          <a:p>
            <a:r>
              <a:rPr lang="nl-NL" dirty="0"/>
              <a:t>Corpus of sentences with existential bare plural subjects</a:t>
            </a:r>
          </a:p>
          <a:p>
            <a:r>
              <a:rPr lang="nl-NL" dirty="0"/>
              <a:t>Analysis w.r.t. Information Structure</a:t>
            </a:r>
          </a:p>
          <a:p>
            <a:r>
              <a:rPr lang="nl-NL" dirty="0"/>
              <a:t>Analysis of translation in 3 Germanic languages (English, German, Norwegian) and in 4 Romance languages (French, Italian, Spanish, European Portuguese)</a:t>
            </a:r>
          </a:p>
          <a:p>
            <a:r>
              <a:rPr lang="nl-NL" dirty="0"/>
              <a:t>Statistical analysis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7364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Analysis of translations of Dutch sentences with: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Existential unmodified bare plural subjects (6)</a:t>
            </a:r>
          </a:p>
          <a:p>
            <a:r>
              <a:rPr lang="nl-NL" dirty="0"/>
              <a:t>Existential modified bare plural subjects (12)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Distinction between:</a:t>
            </a:r>
          </a:p>
          <a:p>
            <a:r>
              <a:rPr lang="nl-NL" dirty="0"/>
              <a:t>Bare nouns / nouns with a partitive article</a:t>
            </a:r>
          </a:p>
          <a:p>
            <a:r>
              <a:rPr lang="nl-NL" dirty="0"/>
              <a:t>Definite nouns</a:t>
            </a:r>
          </a:p>
          <a:p>
            <a:r>
              <a:rPr lang="nl-NL" dirty="0"/>
              <a:t>Other constructions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7645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Other constructions: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Other word order:</a:t>
            </a:r>
          </a:p>
          <a:p>
            <a:pPr marL="0" indent="0">
              <a:buNone/>
            </a:pPr>
            <a:r>
              <a:rPr lang="nl-NL" dirty="0"/>
              <a:t>(24)	</a:t>
            </a:r>
            <a:r>
              <a:rPr lang="nl-NL" i="1" dirty="0"/>
              <a:t>Toeristen dromden voor de toonbank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/>
              <a:t>	‘Tourists thronged in front of the counter.’</a:t>
            </a:r>
          </a:p>
          <a:p>
            <a:pPr marL="0" indent="0">
              <a:buNone/>
            </a:pPr>
            <a:r>
              <a:rPr lang="nl-NL" dirty="0">
                <a:ea typeface="Calibri" panose="020F0502020204030204" pitchFamily="34" charset="0"/>
              </a:rPr>
              <a:t>(25)	</a:t>
            </a:r>
            <a:r>
              <a:rPr lang="nl-NL" i="1" dirty="0">
                <a:ea typeface="Calibri" panose="020F0502020204030204" pitchFamily="34" charset="0"/>
              </a:rPr>
              <a:t>Vor der Verkaufstehe drängten sich Touristen</a:t>
            </a:r>
            <a:r>
              <a:rPr lang="nl-NL" dirty="0"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nl-NL" dirty="0">
                <a:ea typeface="Calibri" panose="020F0502020204030204" pitchFamily="34" charset="0"/>
              </a:rPr>
              <a:t>	‘In front of the counter crowded tourists.’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42850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Other constructions: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Nonmodified </a:t>
            </a:r>
            <a:r>
              <a:rPr lang="nl-NL" dirty="0">
                <a:sym typeface="Wingdings" panose="05000000000000000000" pitchFamily="2" charset="2"/>
              </a:rPr>
              <a:t> Modified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/>
              <a:t>(26)	</a:t>
            </a:r>
            <a:r>
              <a:rPr lang="nl-NL" i="1" dirty="0"/>
              <a:t>Handkarren knarsten over onverharde wegen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/>
              <a:t>	‘Handcarts crunched over dirt roads.’</a:t>
            </a: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(27)	</a:t>
            </a:r>
            <a:r>
              <a:rPr lang="nl-NL" i="1" dirty="0">
                <a:latin typeface="Times New Roman" panose="02020603050405020304" pitchFamily="18" charset="0"/>
                <a:ea typeface="Calibri" panose="020F0502020204030204" pitchFamily="34" charset="0"/>
              </a:rPr>
              <a:t>Carretillas      destartaladas crujían  por calles sin        asfaltar</a:t>
            </a: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	wheelbarrows dilapidated  crunched over roads without asphalt</a:t>
            </a: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	‘Dilapidated pushcarts crunched over unpaved roads.’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224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Other constructions: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Bare </a:t>
            </a:r>
            <a:r>
              <a:rPr lang="nl-NL" dirty="0">
                <a:sym typeface="Wingdings" panose="05000000000000000000" pitchFamily="2" charset="2"/>
              </a:rPr>
              <a:t> quantifier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/>
              <a:t>(28)	</a:t>
            </a:r>
            <a:r>
              <a:rPr lang="nl-NL" i="1" dirty="0"/>
              <a:t>Zigeuners bedelden met jengelende jammerklachten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/>
              <a:t>	‘Gypsies were begging with whining laments.’</a:t>
            </a:r>
          </a:p>
          <a:p>
            <a:pPr marL="0" indent="0">
              <a:buNone/>
            </a:pPr>
            <a:r>
              <a:rPr lang="nl-NL" dirty="0"/>
              <a:t>(29)	</a:t>
            </a:r>
            <a:r>
              <a:rPr lang="nl-NL" i="1" dirty="0"/>
              <a:t>Unos gitanos mendigaban </a:t>
            </a:r>
            <a:r>
              <a:rPr lang="nl-NL" dirty="0"/>
              <a:t>...</a:t>
            </a:r>
          </a:p>
          <a:p>
            <a:pPr marL="0" indent="0">
              <a:buNone/>
            </a:pPr>
            <a:r>
              <a:rPr lang="nl-NL" dirty="0">
                <a:ea typeface="Calibri" panose="020F0502020204030204" pitchFamily="34" charset="0"/>
              </a:rPr>
              <a:t>	some gypsies were begging 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979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Other constructions: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Noun  pronoun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/>
              <a:t>(30)	</a:t>
            </a:r>
            <a:r>
              <a:rPr lang="nl-NL" i="1" dirty="0"/>
              <a:t>Zigeuners bedelden met jengelende jammerklachten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/>
              <a:t>	‘Gypsies were begging with whining laments.’</a:t>
            </a:r>
          </a:p>
          <a:p>
            <a:pPr marL="0" indent="0">
              <a:buNone/>
            </a:pPr>
            <a:r>
              <a:rPr lang="nl-NL" dirty="0"/>
              <a:t>(31)	</a:t>
            </a:r>
            <a:r>
              <a:rPr lang="nl-NL" i="1" dirty="0"/>
              <a:t>Jemand bettelte mit lautem Klagegejammer.</a:t>
            </a:r>
            <a:endParaRPr lang="nl-NL" dirty="0"/>
          </a:p>
          <a:p>
            <a:pPr marL="0" indent="0">
              <a:buNone/>
            </a:pPr>
            <a:r>
              <a:rPr lang="nl-NL" dirty="0">
                <a:ea typeface="Calibri" panose="020F0502020204030204" pitchFamily="34" charset="0"/>
              </a:rPr>
              <a:t>	‘Someone was begging with loud laments.’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1937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482EA-DCB0-077D-103B-485714BDD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A9DFC-1DB7-45F7-A849-FDA61BEDD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7200" dirty="0"/>
              <a:t>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B0190A-3690-E823-59C7-EA15B39E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47404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Information structure:</a:t>
            </a:r>
          </a:p>
          <a:p>
            <a:pPr marL="0" indent="0">
              <a:buNone/>
            </a:pPr>
            <a:endParaRPr lang="nl-NL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All 18 sentences are broad focus sentences.</a:t>
            </a:r>
          </a:p>
          <a:p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Description of situation or events.</a:t>
            </a:r>
          </a:p>
          <a:p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What was the situation?</a:t>
            </a:r>
          </a:p>
          <a:p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What happened?</a:t>
            </a:r>
          </a:p>
          <a:p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Often whole paragraph presented in broad focus sentences containing existential indefinite subjects.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9101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95350" indent="-895350">
              <a:buNone/>
            </a:pPr>
            <a:r>
              <a:rPr lang="nl-NL" dirty="0"/>
              <a:t>(32)	The Balkans began behind Philip II. </a:t>
            </a:r>
            <a:r>
              <a:rPr lang="nl-NL" dirty="0">
                <a:solidFill>
                  <a:srgbClr val="FF0000"/>
                </a:solidFill>
              </a:rPr>
              <a:t>Wizened seniors </a:t>
            </a:r>
            <a:r>
              <a:rPr lang="nl-NL" dirty="0"/>
              <a:t>wearing donkey-poo-coloured robes scratched and scraped around. </a:t>
            </a:r>
            <a:r>
              <a:rPr lang="nl-NL" dirty="0">
                <a:solidFill>
                  <a:srgbClr val="FF0000"/>
                </a:solidFill>
              </a:rPr>
              <a:t>Handcarts</a:t>
            </a:r>
            <a:r>
              <a:rPr lang="nl-NL" dirty="0"/>
              <a:t> crunched over the dirt roads. ... </a:t>
            </a:r>
            <a:r>
              <a:rPr lang="nl-NL" dirty="0">
                <a:solidFill>
                  <a:schemeClr val="accent1"/>
                </a:solidFill>
              </a:rPr>
              <a:t>A scoot-covered coppersmith </a:t>
            </a:r>
            <a:r>
              <a:rPr lang="nl-NL" dirty="0"/>
              <a:t>sat on his haunches in front of a rickety rack of dented pans, smoking a grimy cigarette. </a:t>
            </a:r>
            <a:r>
              <a:rPr lang="nl-NL" dirty="0">
                <a:solidFill>
                  <a:srgbClr val="FF0000"/>
                </a:solidFill>
              </a:rPr>
              <a:t>Veiled women </a:t>
            </a:r>
            <a:r>
              <a:rPr lang="nl-NL" dirty="0"/>
              <a:t>feasted their eyes on shop windows filled with neon-coloured wedding dresses. </a:t>
            </a:r>
            <a:r>
              <a:rPr lang="nl-NL" dirty="0">
                <a:solidFill>
                  <a:srgbClr val="FF0000"/>
                </a:solidFill>
              </a:rPr>
              <a:t>Gypsies</a:t>
            </a:r>
            <a:r>
              <a:rPr lang="nl-NL" dirty="0"/>
              <a:t> whimpered and whined for loose change and </a:t>
            </a:r>
            <a:r>
              <a:rPr lang="nl-NL" dirty="0">
                <a:solidFill>
                  <a:srgbClr val="00B050"/>
                </a:solidFill>
              </a:rPr>
              <a:t>gilt jewellery </a:t>
            </a:r>
            <a:r>
              <a:rPr lang="nl-NL" dirty="0"/>
              <a:t>shone in dusty goldsmiths’ shop windows. 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270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Bare plural subjects with an existential interpretation</a:t>
            </a:r>
          </a:p>
          <a:p>
            <a:pPr marL="0" indent="0">
              <a:buNone/>
            </a:pPr>
            <a:endParaRPr lang="nl-N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(1)	Dogs are sitting on my lawn.</a:t>
            </a:r>
          </a:p>
          <a:p>
            <a:pPr marL="0" indent="0">
              <a:buNone/>
            </a:pPr>
            <a:endParaRPr lang="nl-N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nl-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llowed in English (Carlson 1977)</a:t>
            </a:r>
          </a:p>
          <a:p>
            <a:r>
              <a:rPr lang="nl-NL" dirty="0"/>
              <a:t>Other Germanic languages and in Romance languages?</a:t>
            </a:r>
          </a:p>
          <a:p>
            <a:r>
              <a:rPr lang="nl-NL" dirty="0"/>
              <a:t>Judgments vary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47171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Results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7233BC4-0FD5-903A-B853-0146EBDD1D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166450"/>
              </p:ext>
            </p:extLst>
          </p:nvPr>
        </p:nvGraphicFramePr>
        <p:xfrm>
          <a:off x="1089891" y="1477818"/>
          <a:ext cx="9836728" cy="4688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0181">
                  <a:extLst>
                    <a:ext uri="{9D8B030D-6E8A-4147-A177-3AD203B41FA5}">
                      <a16:colId xmlns:a16="http://schemas.microsoft.com/office/drawing/2014/main" val="3320832057"/>
                    </a:ext>
                  </a:extLst>
                </a:gridCol>
                <a:gridCol w="2834857">
                  <a:extLst>
                    <a:ext uri="{9D8B030D-6E8A-4147-A177-3AD203B41FA5}">
                      <a16:colId xmlns:a16="http://schemas.microsoft.com/office/drawing/2014/main" val="2228956494"/>
                    </a:ext>
                  </a:extLst>
                </a:gridCol>
                <a:gridCol w="1728202">
                  <a:extLst>
                    <a:ext uri="{9D8B030D-6E8A-4147-A177-3AD203B41FA5}">
                      <a16:colId xmlns:a16="http://schemas.microsoft.com/office/drawing/2014/main" val="497478634"/>
                    </a:ext>
                  </a:extLst>
                </a:gridCol>
                <a:gridCol w="2823488">
                  <a:extLst>
                    <a:ext uri="{9D8B030D-6E8A-4147-A177-3AD203B41FA5}">
                      <a16:colId xmlns:a16="http://schemas.microsoft.com/office/drawing/2014/main" val="140108903"/>
                    </a:ext>
                  </a:extLst>
                </a:gridCol>
              </a:tblGrid>
              <a:tr h="35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Unmodified (6x)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247257"/>
                  </a:ext>
                </a:extLst>
              </a:tr>
              <a:tr h="35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 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bare/partitive article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definite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other construction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8511596"/>
                  </a:ext>
                </a:extLst>
              </a:tr>
              <a:tr h="35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Dutch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 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1542943"/>
                  </a:ext>
                </a:extLst>
              </a:tr>
              <a:tr h="35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English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 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6875631"/>
                  </a:ext>
                </a:extLst>
              </a:tr>
              <a:tr h="35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German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 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6539227"/>
                  </a:ext>
                </a:extLst>
              </a:tr>
              <a:tr h="35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Norwegian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 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1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197252"/>
                  </a:ext>
                </a:extLst>
              </a:tr>
              <a:tr h="35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 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 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 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2043313"/>
                  </a:ext>
                </a:extLst>
              </a:tr>
              <a:tr h="35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French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5 </a:t>
                      </a:r>
                      <a:r>
                        <a:rPr lang="nl-NL" sz="2400" i="1" dirty="0">
                          <a:effectLst/>
                        </a:rPr>
                        <a:t>des</a:t>
                      </a:r>
                      <a:r>
                        <a:rPr lang="nl-NL" sz="2400" dirty="0">
                          <a:effectLst/>
                        </a:rPr>
                        <a:t> (part. article)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1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4212980"/>
                  </a:ext>
                </a:extLst>
              </a:tr>
              <a:tr h="948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Italian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2 bare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+ 2 partitive article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4099367"/>
                  </a:ext>
                </a:extLst>
              </a:tr>
              <a:tr h="35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Spanish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 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1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5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1782365"/>
                  </a:ext>
                </a:extLst>
              </a:tr>
              <a:tr h="35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Portuguese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917367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73576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95350" indent="-895350">
              <a:buNone/>
            </a:pPr>
            <a:r>
              <a:rPr lang="nl-NL" dirty="0"/>
              <a:t>(33)	Duiven sloten vriendschap met toeristen.</a:t>
            </a:r>
          </a:p>
          <a:p>
            <a:pPr marL="895350" indent="-895350">
              <a:buNone/>
            </a:pPr>
            <a:r>
              <a:rPr lang="nl-NL" dirty="0"/>
              <a:t>(34)	Pigeons befriended tourists.</a:t>
            </a:r>
          </a:p>
          <a:p>
            <a:pPr marL="895350" indent="-895350">
              <a:buNone/>
            </a:pPr>
            <a:r>
              <a:rPr lang="nl-NL" dirty="0"/>
              <a:t>(35)	Tauben schlossen Freundschaft mit Touristen.</a:t>
            </a:r>
          </a:p>
          <a:p>
            <a:pPr marL="0" indent="0">
              <a:buNone/>
            </a:pPr>
            <a:r>
              <a:rPr lang="nl-NL" dirty="0"/>
              <a:t>(36)	Duer gjorde seg til venns med turister.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(37)	</a:t>
            </a:r>
            <a:r>
              <a:rPr lang="nl-NL" u="sng" dirty="0"/>
              <a:t>Les</a:t>
            </a:r>
            <a:r>
              <a:rPr lang="nl-NL" dirty="0"/>
              <a:t> pigeons se liaient d’amitié avec les touristes.</a:t>
            </a:r>
          </a:p>
          <a:p>
            <a:pPr marL="0" indent="0">
              <a:buNone/>
            </a:pPr>
            <a:r>
              <a:rPr lang="nl-NL" dirty="0"/>
              <a:t>(38)	</a:t>
            </a:r>
            <a:r>
              <a:rPr lang="nl-NL" u="sng" dirty="0"/>
              <a:t>I</a:t>
            </a:r>
            <a:r>
              <a:rPr lang="nl-NL" dirty="0"/>
              <a:t> colombi facevano amicizia con i turisti.</a:t>
            </a:r>
          </a:p>
          <a:p>
            <a:pPr marL="0" indent="0">
              <a:buNone/>
            </a:pPr>
            <a:r>
              <a:rPr lang="nl-NL" dirty="0"/>
              <a:t>(39)	</a:t>
            </a:r>
            <a:r>
              <a:rPr lang="nl-NL" u="sng" dirty="0"/>
              <a:t>Las</a:t>
            </a:r>
            <a:r>
              <a:rPr lang="nl-NL" dirty="0"/>
              <a:t> palomas entablablan una amistad interesada con los turistas.</a:t>
            </a:r>
          </a:p>
          <a:p>
            <a:pPr marL="0" indent="0">
              <a:buNone/>
            </a:pPr>
            <a:r>
              <a:rPr lang="nl-NL" dirty="0"/>
              <a:t>(40)	</a:t>
            </a:r>
            <a:r>
              <a:rPr lang="nl-NL" u="sng" dirty="0"/>
              <a:t>Os</a:t>
            </a:r>
            <a:r>
              <a:rPr lang="nl-NL" dirty="0"/>
              <a:t> pombos faziam amizade com turistas.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96635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50206-E5CE-6FC8-22DB-A7C24AF80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55B84-B69B-F245-3358-9F7F20670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/>
              <a:t>(41)	</a:t>
            </a:r>
            <a:r>
              <a:rPr lang="nl-NL" i="1" dirty="0"/>
              <a:t>Carretti a mano cigolavano sulle strade serrate.</a:t>
            </a:r>
          </a:p>
          <a:p>
            <a:pPr marL="0" indent="0">
              <a:buNone/>
            </a:pPr>
            <a:r>
              <a:rPr lang="nl-NL" dirty="0"/>
              <a:t>(42)	Handcarts crunched over the dirt roads.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(43)	</a:t>
            </a:r>
            <a:r>
              <a:rPr lang="nl-NL" i="1" dirty="0"/>
              <a:t>Zingari mendicavano con piagnucolosi lamenti.</a:t>
            </a:r>
          </a:p>
          <a:p>
            <a:pPr marL="0" indent="0">
              <a:buNone/>
            </a:pPr>
            <a:r>
              <a:rPr lang="nl-NL" dirty="0"/>
              <a:t>(44)	Gypsies whimpered and whined for loose change.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(45)	</a:t>
            </a:r>
            <a:r>
              <a:rPr lang="nl-NL" i="1" u="sng" dirty="0"/>
              <a:t>Degli</a:t>
            </a:r>
            <a:r>
              <a:rPr lang="nl-NL" i="1" dirty="0"/>
              <a:t> uomini ciondalavano per strada senza scopo.</a:t>
            </a:r>
          </a:p>
          <a:p>
            <a:pPr marL="0" indent="0">
              <a:buNone/>
            </a:pPr>
            <a:r>
              <a:rPr lang="nl-NL" dirty="0"/>
              <a:t>(46)	Men hung around on the street without purpose or occupation.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(47)	</a:t>
            </a:r>
            <a:r>
              <a:rPr lang="nl-NL" i="1" u="sng" dirty="0"/>
              <a:t>Dei</a:t>
            </a:r>
            <a:r>
              <a:rPr lang="nl-NL" i="1" dirty="0"/>
              <a:t> bombi ronzavano intorno alla bouganville.</a:t>
            </a:r>
          </a:p>
          <a:p>
            <a:pPr marL="0" indent="0">
              <a:buNone/>
            </a:pPr>
            <a:r>
              <a:rPr lang="nl-NL" dirty="0"/>
              <a:t>(48)	Bumblebees buzzed around the bougainvilles.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BAAAF-D830-3E88-0066-53196F8D7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27434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Results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7233BC4-0FD5-903A-B853-0146EBDD1D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612061"/>
              </p:ext>
            </p:extLst>
          </p:nvPr>
        </p:nvGraphicFramePr>
        <p:xfrm>
          <a:off x="1089891" y="1477818"/>
          <a:ext cx="9836728" cy="4688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0181">
                  <a:extLst>
                    <a:ext uri="{9D8B030D-6E8A-4147-A177-3AD203B41FA5}">
                      <a16:colId xmlns:a16="http://schemas.microsoft.com/office/drawing/2014/main" val="3320832057"/>
                    </a:ext>
                  </a:extLst>
                </a:gridCol>
                <a:gridCol w="2834857">
                  <a:extLst>
                    <a:ext uri="{9D8B030D-6E8A-4147-A177-3AD203B41FA5}">
                      <a16:colId xmlns:a16="http://schemas.microsoft.com/office/drawing/2014/main" val="2228956494"/>
                    </a:ext>
                  </a:extLst>
                </a:gridCol>
                <a:gridCol w="1728202">
                  <a:extLst>
                    <a:ext uri="{9D8B030D-6E8A-4147-A177-3AD203B41FA5}">
                      <a16:colId xmlns:a16="http://schemas.microsoft.com/office/drawing/2014/main" val="497478634"/>
                    </a:ext>
                  </a:extLst>
                </a:gridCol>
                <a:gridCol w="2823488">
                  <a:extLst>
                    <a:ext uri="{9D8B030D-6E8A-4147-A177-3AD203B41FA5}">
                      <a16:colId xmlns:a16="http://schemas.microsoft.com/office/drawing/2014/main" val="140108903"/>
                    </a:ext>
                  </a:extLst>
                </a:gridCol>
              </a:tblGrid>
              <a:tr h="35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modified (12x)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247257"/>
                  </a:ext>
                </a:extLst>
              </a:tr>
              <a:tr h="35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 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bare/partitive article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definite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other construction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8511596"/>
                  </a:ext>
                </a:extLst>
              </a:tr>
              <a:tr h="35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Dutch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 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1542943"/>
                  </a:ext>
                </a:extLst>
              </a:tr>
              <a:tr h="35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English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 1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6875631"/>
                  </a:ext>
                </a:extLst>
              </a:tr>
              <a:tr h="35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German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 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6539227"/>
                  </a:ext>
                </a:extLst>
              </a:tr>
              <a:tr h="35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Norwegian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 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197252"/>
                  </a:ext>
                </a:extLst>
              </a:tr>
              <a:tr h="35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 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 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 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2043313"/>
                  </a:ext>
                </a:extLst>
              </a:tr>
              <a:tr h="35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French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9 </a:t>
                      </a:r>
                      <a:r>
                        <a:rPr lang="nl-NL" sz="2400" i="1" dirty="0">
                          <a:effectLst/>
                        </a:rPr>
                        <a:t>des</a:t>
                      </a:r>
                      <a:r>
                        <a:rPr lang="nl-NL" sz="2400" dirty="0">
                          <a:effectLst/>
                        </a:rPr>
                        <a:t> (part. article)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1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 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4212980"/>
                  </a:ext>
                </a:extLst>
              </a:tr>
              <a:tr h="948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Italian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4 bare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+ 3 partitive article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 1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4099367"/>
                  </a:ext>
                </a:extLst>
              </a:tr>
              <a:tr h="35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Spanish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 7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1782365"/>
                  </a:ext>
                </a:extLst>
              </a:tr>
              <a:tr h="35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Portuguese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917367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33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43523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50206-E5CE-6FC8-22DB-A7C24AF80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55B84-B69B-F245-3358-9F7F20670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(49)	</a:t>
            </a:r>
            <a:r>
              <a:rPr lang="nl-NL" i="1" dirty="0"/>
              <a:t>Toeristen die aangetrokken waren door het tumult ...</a:t>
            </a:r>
          </a:p>
          <a:p>
            <a:pPr marL="0" indent="0">
              <a:buNone/>
            </a:pPr>
            <a:r>
              <a:rPr lang="nl-NL" dirty="0"/>
              <a:t>(50)	Tourists drawn by the tumult...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(51)	</a:t>
            </a:r>
            <a:r>
              <a:rPr lang="nl-NL" i="1" dirty="0"/>
              <a:t>Le tout sous l’oeil des smartphones </a:t>
            </a:r>
            <a:r>
              <a:rPr lang="nl-NL" i="1" u="sng" dirty="0"/>
              <a:t>des touristes</a:t>
            </a:r>
            <a:r>
              <a:rPr lang="nl-NL" i="1" dirty="0"/>
              <a:t>.</a:t>
            </a:r>
          </a:p>
          <a:p>
            <a:pPr marL="0" indent="0">
              <a:buNone/>
            </a:pPr>
            <a:r>
              <a:rPr lang="nl-NL" dirty="0"/>
              <a:t>(52)	</a:t>
            </a:r>
            <a:r>
              <a:rPr lang="nl-NL" i="1" u="sng" dirty="0"/>
              <a:t>I</a:t>
            </a:r>
            <a:r>
              <a:rPr lang="nl-NL" i="1" dirty="0"/>
              <a:t> turisti attirati dal tumulto filmavano la scena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/>
              <a:t>(53)	</a:t>
            </a:r>
            <a:r>
              <a:rPr lang="nl-NL" i="1" u="sng" dirty="0"/>
              <a:t>Los</a:t>
            </a:r>
            <a:r>
              <a:rPr lang="nl-NL" i="1" dirty="0"/>
              <a:t> turistas atraïdos por el jaleo ...</a:t>
            </a:r>
          </a:p>
          <a:p>
            <a:pPr marL="0" indent="0">
              <a:buNone/>
            </a:pPr>
            <a:r>
              <a:rPr lang="nl-NL" dirty="0"/>
              <a:t>(54)	</a:t>
            </a:r>
            <a:r>
              <a:rPr lang="nl-NL" i="1" u="sng" dirty="0"/>
              <a:t>Os</a:t>
            </a:r>
            <a:r>
              <a:rPr lang="nl-NL" i="1" dirty="0"/>
              <a:t> turistas que tinham sida atraïdas pelo tumulto </a:t>
            </a:r>
            <a:r>
              <a:rPr lang="nl-NL" dirty="0"/>
              <a:t>...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BAAAF-D830-3E88-0066-53196F8D7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34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31715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50206-E5CE-6FC8-22DB-A7C24AF80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55B84-B69B-F245-3358-9F7F20670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(55)	</a:t>
            </a:r>
            <a:r>
              <a:rPr lang="nl-NL" i="1" dirty="0"/>
              <a:t>Witte tanden van een zwarte hoer grijnsden in het duister ...</a:t>
            </a:r>
          </a:p>
          <a:p>
            <a:pPr marL="895350" indent="-895350">
              <a:buNone/>
            </a:pPr>
            <a:r>
              <a:rPr lang="nl-NL" dirty="0"/>
              <a:t>(56)	</a:t>
            </a:r>
            <a:r>
              <a:rPr lang="nl-NL" u="sng" dirty="0"/>
              <a:t>The</a:t>
            </a:r>
            <a:r>
              <a:rPr lang="nl-NL" dirty="0"/>
              <a:t> white teeth of a black-skinned prostitute grinned in the darkness ...</a:t>
            </a:r>
          </a:p>
          <a:p>
            <a:pPr marL="0" indent="0">
              <a:buNone/>
            </a:pPr>
            <a:r>
              <a:rPr lang="nl-NL" dirty="0"/>
              <a:t>(57)	Prostituierte lächelten </a:t>
            </a:r>
            <a:r>
              <a:rPr lang="nl-NL" u="sng" dirty="0"/>
              <a:t>ihr grelles Lächeln </a:t>
            </a:r>
            <a:r>
              <a:rPr lang="nl-NL" dirty="0"/>
              <a:t>... (other construction)</a:t>
            </a:r>
          </a:p>
          <a:p>
            <a:pPr marL="0" indent="0">
              <a:buNone/>
            </a:pPr>
            <a:r>
              <a:rPr lang="nl-NL" dirty="0"/>
              <a:t>(58)	</a:t>
            </a:r>
            <a:r>
              <a:rPr lang="nl-NL" u="sng" dirty="0"/>
              <a:t>De</a:t>
            </a:r>
            <a:r>
              <a:rPr lang="nl-NL" dirty="0"/>
              <a:t> hvite tennene til en svart hore gliste ...</a:t>
            </a:r>
          </a:p>
          <a:p>
            <a:pPr marL="0" indent="0">
              <a:buNone/>
            </a:pPr>
            <a:r>
              <a:rPr lang="nl-NL" dirty="0"/>
              <a:t>(59)	</a:t>
            </a:r>
            <a:r>
              <a:rPr lang="nl-NL" i="1" u="sng" dirty="0"/>
              <a:t>Les</a:t>
            </a:r>
            <a:r>
              <a:rPr lang="nl-NL" i="1" dirty="0"/>
              <a:t> dents blanches d’une pute noire ...</a:t>
            </a:r>
          </a:p>
          <a:p>
            <a:pPr marL="0" indent="0">
              <a:buNone/>
            </a:pPr>
            <a:r>
              <a:rPr lang="nl-NL" dirty="0"/>
              <a:t>(60)	</a:t>
            </a:r>
            <a:r>
              <a:rPr lang="nl-NL" i="1" u="sng" dirty="0"/>
              <a:t>I</a:t>
            </a:r>
            <a:r>
              <a:rPr lang="nl-NL" i="1" dirty="0"/>
              <a:t> denti bianchi di una puttana nera ...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(61)	</a:t>
            </a:r>
            <a:r>
              <a:rPr lang="nl-NL" i="1" u="sng" dirty="0"/>
              <a:t>Los</a:t>
            </a:r>
            <a:r>
              <a:rPr lang="nl-NL" i="1" dirty="0"/>
              <a:t> blanquïsimos dientes de una prostituta ...</a:t>
            </a:r>
          </a:p>
          <a:p>
            <a:pPr marL="0" indent="0">
              <a:buNone/>
            </a:pPr>
            <a:r>
              <a:rPr lang="nl-NL" dirty="0"/>
              <a:t>(62)	</a:t>
            </a:r>
            <a:r>
              <a:rPr lang="nl-NL" i="1" u="sng" dirty="0"/>
              <a:t>Os</a:t>
            </a:r>
            <a:r>
              <a:rPr lang="nl-NL" i="1" dirty="0"/>
              <a:t> dentes brancos de uma prostituta negra </a:t>
            </a:r>
            <a:r>
              <a:rPr lang="nl-NL" dirty="0"/>
              <a:t>...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BAAAF-D830-3E88-0066-53196F8D7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35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17994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50206-E5CE-6FC8-22DB-A7C24AF80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55B84-B69B-F245-3358-9F7F20670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Statistical analysis (Pearson Chi-square), 18 sentences: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Sentence-type:		</a:t>
            </a:r>
            <a:r>
              <a:rPr lang="nl-NL" sz="280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nl-NL" sz="2800" kern="1200" baseline="300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nl-NL" sz="2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= 3,581	df = 2		p-value = 0,167</a:t>
            </a:r>
          </a:p>
          <a:p>
            <a:pPr marL="0" indent="0">
              <a:buNone/>
            </a:pPr>
            <a:endParaRPr lang="nl-NL" dirty="0">
              <a:solidFill>
                <a:schemeClr val="dk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dk1"/>
                </a:solidFill>
              </a:rPr>
              <a:t>Germanic-Romance:	</a:t>
            </a:r>
            <a:r>
              <a:rPr lang="nl-NL" sz="280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x</a:t>
            </a:r>
            <a:r>
              <a:rPr lang="nl-NL" sz="2800" kern="1200" baseline="300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nl-NL" sz="2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= 16,085	df = 2		p-value = &lt; 0,01</a:t>
            </a:r>
          </a:p>
          <a:p>
            <a:pPr marL="0" indent="0">
              <a:buNone/>
            </a:pPr>
            <a:r>
              <a:rPr lang="nl-NL" dirty="0">
                <a:solidFill>
                  <a:schemeClr val="dk1"/>
                </a:solidFill>
              </a:rPr>
              <a:t>Ger.-Rom. unmodified:	</a:t>
            </a:r>
            <a:r>
              <a:rPr lang="nl-NL" sz="280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x</a:t>
            </a:r>
            <a:r>
              <a:rPr lang="nl-NL" sz="2800" kern="1200" baseline="300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nl-NL" sz="2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= 11,625	df = 2		p-value = 0,003</a:t>
            </a:r>
          </a:p>
          <a:p>
            <a:pPr marL="0" indent="0">
              <a:buNone/>
            </a:pPr>
            <a:r>
              <a:rPr lang="nl-NL" dirty="0">
                <a:solidFill>
                  <a:schemeClr val="dk1"/>
                </a:solidFill>
              </a:rPr>
              <a:t>Ger.-Rom. modified:	</a:t>
            </a:r>
            <a:r>
              <a:rPr lang="nl-NL" sz="280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x</a:t>
            </a:r>
            <a:r>
              <a:rPr lang="nl-NL" sz="2800" kern="1200" baseline="300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nl-NL" sz="2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= 6,371	df = 2		p-value = 0,041 </a:t>
            </a:r>
            <a:r>
              <a:rPr lang="nl-NL" dirty="0">
                <a:solidFill>
                  <a:schemeClr val="dk1"/>
                </a:solidFill>
              </a:rPr>
              <a:t>	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BAAAF-D830-3E88-0066-53196F8D7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36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9008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50206-E5CE-6FC8-22DB-A7C24AF80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55B84-B69B-F245-3358-9F7F20670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Statistical analysis (Pearson Chi-square), 15 sentences: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chemeClr val="dk1"/>
                </a:solidFill>
              </a:rPr>
              <a:t>Germanic-Romance:	</a:t>
            </a:r>
            <a:r>
              <a:rPr lang="nl-NL" sz="280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x</a:t>
            </a:r>
            <a:r>
              <a:rPr lang="nl-NL" sz="2800" kern="1200" baseline="300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nl-NL" sz="2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= 7,645	df = 2		p-value = 0,022</a:t>
            </a:r>
          </a:p>
          <a:p>
            <a:pPr marL="0" indent="0">
              <a:buNone/>
            </a:pPr>
            <a:endParaRPr lang="nl-NL" dirty="0">
              <a:solidFill>
                <a:schemeClr val="dk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dk1"/>
                </a:solidFill>
              </a:rPr>
              <a:t>Ger.-Rom. unmodified:	</a:t>
            </a:r>
            <a:r>
              <a:rPr lang="nl-NL" sz="280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x</a:t>
            </a:r>
            <a:r>
              <a:rPr lang="nl-NL" sz="2800" kern="1200" baseline="300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nl-NL" sz="2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= </a:t>
            </a:r>
            <a:r>
              <a:rPr lang="nl-NL" dirty="0">
                <a:solidFill>
                  <a:schemeClr val="dk1"/>
                </a:solidFill>
              </a:rPr>
              <a:t>5</a:t>
            </a:r>
            <a:r>
              <a:rPr lang="nl-NL" sz="2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,786	df = 2		p-value = 0,055</a:t>
            </a:r>
          </a:p>
          <a:p>
            <a:pPr marL="0" indent="0">
              <a:buNone/>
            </a:pPr>
            <a:r>
              <a:rPr lang="nl-NL" dirty="0">
                <a:solidFill>
                  <a:schemeClr val="dk1"/>
                </a:solidFill>
              </a:rPr>
              <a:t>Ger.-Rom. modified:	</a:t>
            </a:r>
            <a:r>
              <a:rPr lang="nl-NL" sz="280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x</a:t>
            </a:r>
            <a:r>
              <a:rPr lang="nl-NL" sz="2800" kern="1200" baseline="300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nl-NL" sz="2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= 3,152	df = 2		p-value = 0,207 </a:t>
            </a:r>
            <a:r>
              <a:rPr lang="nl-NL" dirty="0">
                <a:solidFill>
                  <a:schemeClr val="dk1"/>
                </a:solidFill>
              </a:rPr>
              <a:t>	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BAAAF-D830-3E88-0066-53196F8D7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37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95924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387F5-6879-EFA6-4637-92024C56C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8A55D-1B31-CB19-139A-173D9D2F8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7200" dirty="0"/>
              <a:t>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A3E2C-4E7E-63A3-2C9B-6500937DC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38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86062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nl-NL" dirty="0">
                <a:ea typeface="Calibri" panose="020F0502020204030204" pitchFamily="34" charset="0"/>
              </a:rPr>
              <a:t>In which Romance and Germanic languages are bare plurals allowed?</a:t>
            </a:r>
          </a:p>
          <a:p>
            <a:pPr marL="0" indent="0">
              <a:buNone/>
            </a:pPr>
            <a:endParaRPr lang="nl-NL" dirty="0">
              <a:ea typeface="Calibri" panose="020F0502020204030204" pitchFamily="34" charset="0"/>
            </a:endParaRPr>
          </a:p>
          <a:p>
            <a:r>
              <a:rPr lang="nl-NL" dirty="0">
                <a:ea typeface="Calibri" panose="020F0502020204030204" pitchFamily="34" charset="0"/>
              </a:rPr>
              <a:t>In all languages they are allowed</a:t>
            </a:r>
          </a:p>
          <a:p>
            <a:r>
              <a:rPr lang="nl-NL" dirty="0">
                <a:ea typeface="Calibri" panose="020F0502020204030204" pitchFamily="34" charset="0"/>
              </a:rPr>
              <a:t>In Spanish not attested with translated unmodified nouns (1 translator)</a:t>
            </a:r>
          </a:p>
          <a:p>
            <a:r>
              <a:rPr lang="nl-NL" dirty="0">
                <a:ea typeface="Calibri" panose="020F0502020204030204" pitchFamily="34" charset="0"/>
              </a:rPr>
              <a:t>Weak significant difference in 15 sentences with unmodified nouns</a:t>
            </a:r>
          </a:p>
          <a:p>
            <a:r>
              <a:rPr lang="nl-NL" dirty="0">
                <a:ea typeface="Calibri" panose="020F0502020204030204" pitchFamily="34" charset="0"/>
              </a:rPr>
              <a:t>No significant difference in 15 sentences with modified nouns</a:t>
            </a:r>
          </a:p>
          <a:p>
            <a:pPr marL="0" indent="0">
              <a:buNone/>
            </a:pPr>
            <a:endParaRPr lang="nl-NL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39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2315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>
                <a:effectLst/>
                <a:ea typeface="Calibri" panose="020F0502020204030204" pitchFamily="34" charset="0"/>
              </a:rPr>
              <a:t>Delfitto &amp; Schroten (1991) and Giusti (2021):</a:t>
            </a:r>
          </a:p>
          <a:p>
            <a:pPr marL="0" indent="0">
              <a:buNone/>
            </a:pPr>
            <a:r>
              <a:rPr lang="nl-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Bare plural subjects with an existential interpretation are allowed in English and Dutch:</a:t>
            </a:r>
          </a:p>
          <a:p>
            <a:pPr marL="0" indent="0">
              <a:buNone/>
            </a:pPr>
            <a:endParaRPr lang="nl-N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dirty="0">
                <a:ea typeface="Calibri" panose="020F0502020204030204" pitchFamily="34" charset="0"/>
                <a:cs typeface="Times New Roman" panose="02020603050405020304" pitchFamily="18" charset="0"/>
              </a:rPr>
              <a:t>(2)	Students have occupied the building.	(English)</a:t>
            </a:r>
          </a:p>
          <a:p>
            <a:pPr marL="0" indent="0">
              <a:buNone/>
            </a:pPr>
            <a:r>
              <a:rPr lang="nl-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(3)	Studenten hebben het gebouw bezet.	(Dutch)</a:t>
            </a:r>
          </a:p>
          <a:p>
            <a:pPr marL="0" indent="0">
              <a:buNone/>
            </a:pPr>
            <a:endParaRPr lang="nl-N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But not in Spanish and Italian:</a:t>
            </a:r>
          </a:p>
          <a:p>
            <a:pPr marL="0" indent="0">
              <a:buNone/>
            </a:pPr>
            <a:endParaRPr lang="nl-NL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(4)	*Estudiantes han ocupado el edificio.	(Spanish)</a:t>
            </a:r>
          </a:p>
          <a:p>
            <a:pPr marL="0" indent="0">
              <a:buNone/>
            </a:pPr>
            <a:r>
              <a:rPr lang="nl-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(5)	*Studenti hanno occupato l’edificio.	(Italian)</a:t>
            </a:r>
          </a:p>
          <a:p>
            <a:pPr marL="0" indent="0">
              <a:buNone/>
            </a:pPr>
            <a:endParaRPr lang="nl-N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39467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>
                <a:ea typeface="Calibri" panose="020F0502020204030204" pitchFamily="34" charset="0"/>
              </a:rPr>
              <a:t>In general definite articles are more used in Romance than in Germanic:</a:t>
            </a:r>
          </a:p>
          <a:p>
            <a:pPr marL="0" indent="0">
              <a:buNone/>
            </a:pPr>
            <a:endParaRPr lang="nl-NL" dirty="0"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dirty="0">
                <a:ea typeface="Calibri" panose="020F0502020204030204" pitchFamily="34" charset="0"/>
              </a:rPr>
              <a:t>Generic NPs:</a:t>
            </a:r>
          </a:p>
          <a:p>
            <a:pPr marL="0" indent="0">
              <a:buNone/>
            </a:pPr>
            <a:r>
              <a:rPr lang="nl-NL" dirty="0">
                <a:ea typeface="Calibri" panose="020F0502020204030204" pitchFamily="34" charset="0"/>
              </a:rPr>
              <a:t>(63)	</a:t>
            </a:r>
            <a:r>
              <a:rPr lang="nl-NL" i="1" u="sng" dirty="0">
                <a:ea typeface="Calibri" panose="020F0502020204030204" pitchFamily="34" charset="0"/>
              </a:rPr>
              <a:t>Les</a:t>
            </a:r>
            <a:r>
              <a:rPr lang="nl-NL" i="1" dirty="0">
                <a:ea typeface="Calibri" panose="020F0502020204030204" pitchFamily="34" charset="0"/>
              </a:rPr>
              <a:t> baleines sont des mammifères</a:t>
            </a:r>
            <a:r>
              <a:rPr lang="nl-NL" dirty="0">
                <a:ea typeface="Calibri" panose="020F0502020204030204" pitchFamily="34" charset="0"/>
              </a:rPr>
              <a:t> – Whales are mammals</a:t>
            </a:r>
          </a:p>
          <a:p>
            <a:pPr marL="0" indent="0">
              <a:buNone/>
            </a:pPr>
            <a:endParaRPr lang="nl-NL" dirty="0"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dirty="0">
                <a:ea typeface="Calibri" panose="020F0502020204030204" pitchFamily="34" charset="0"/>
              </a:rPr>
              <a:t>Specific NPs:</a:t>
            </a:r>
          </a:p>
          <a:p>
            <a:pPr marL="0" indent="0">
              <a:buNone/>
            </a:pPr>
            <a:r>
              <a:rPr lang="nl-NL" dirty="0">
                <a:ea typeface="Calibri" panose="020F0502020204030204" pitchFamily="34" charset="0"/>
              </a:rPr>
              <a:t>(64)	</a:t>
            </a:r>
            <a:r>
              <a:rPr lang="nl-NL" i="1" u="sng" dirty="0">
                <a:ea typeface="Calibri" panose="020F0502020204030204" pitchFamily="34" charset="0"/>
              </a:rPr>
              <a:t>Le</a:t>
            </a:r>
            <a:r>
              <a:rPr lang="nl-NL" i="1" dirty="0">
                <a:ea typeface="Calibri" panose="020F0502020204030204" pitchFamily="34" charset="0"/>
              </a:rPr>
              <a:t> roi Charles </a:t>
            </a:r>
            <a:r>
              <a:rPr lang="nl-NL" dirty="0">
                <a:ea typeface="Calibri" panose="020F0502020204030204" pitchFamily="34" charset="0"/>
              </a:rPr>
              <a:t>– King Charles</a:t>
            </a:r>
          </a:p>
          <a:p>
            <a:pPr marL="0" indent="0">
              <a:buNone/>
            </a:pPr>
            <a:r>
              <a:rPr lang="nl-NL" dirty="0">
                <a:ea typeface="Calibri" panose="020F0502020204030204" pitchFamily="34" charset="0"/>
              </a:rPr>
              <a:t>(65)	</a:t>
            </a:r>
            <a:r>
              <a:rPr lang="nl-NL" i="1" u="sng" dirty="0">
                <a:ea typeface="Calibri" panose="020F0502020204030204" pitchFamily="34" charset="0"/>
              </a:rPr>
              <a:t>L’</a:t>
            </a:r>
            <a:r>
              <a:rPr lang="nl-NL" i="1" dirty="0">
                <a:ea typeface="Calibri" panose="020F0502020204030204" pitchFamily="34" charset="0"/>
              </a:rPr>
              <a:t>an dernier </a:t>
            </a:r>
            <a:r>
              <a:rPr lang="nl-NL" dirty="0">
                <a:ea typeface="Calibri" panose="020F0502020204030204" pitchFamily="34" charset="0"/>
              </a:rPr>
              <a:t>– Last year</a:t>
            </a:r>
          </a:p>
          <a:p>
            <a:pPr marL="0" indent="0">
              <a:buNone/>
            </a:pPr>
            <a:r>
              <a:rPr lang="nl-NL" dirty="0">
                <a:ea typeface="Calibri" panose="020F0502020204030204" pitchFamily="34" charset="0"/>
              </a:rPr>
              <a:t>(66)	</a:t>
            </a:r>
            <a:r>
              <a:rPr lang="nl-NL" i="1" u="sng" dirty="0">
                <a:ea typeface="Calibri" panose="020F0502020204030204" pitchFamily="34" charset="0"/>
              </a:rPr>
              <a:t>Le</a:t>
            </a:r>
            <a:r>
              <a:rPr lang="nl-NL" i="1" dirty="0">
                <a:ea typeface="Calibri" panose="020F0502020204030204" pitchFamily="34" charset="0"/>
              </a:rPr>
              <a:t> numéro 4 </a:t>
            </a:r>
            <a:r>
              <a:rPr lang="nl-NL" dirty="0">
                <a:ea typeface="Calibri" panose="020F0502020204030204" pitchFamily="34" charset="0"/>
              </a:rPr>
              <a:t>– Number 4</a:t>
            </a:r>
          </a:p>
          <a:p>
            <a:pPr marL="0" indent="0">
              <a:buNone/>
            </a:pPr>
            <a:r>
              <a:rPr lang="nl-NL" dirty="0">
                <a:ea typeface="Calibri" panose="020F0502020204030204" pitchFamily="34" charset="0"/>
              </a:rPr>
              <a:t>(67)	</a:t>
            </a:r>
            <a:r>
              <a:rPr lang="nl-NL" i="1" u="sng" dirty="0">
                <a:ea typeface="Calibri" panose="020F0502020204030204" pitchFamily="34" charset="0"/>
              </a:rPr>
              <a:t>Le</a:t>
            </a:r>
            <a:r>
              <a:rPr lang="nl-NL" i="1" dirty="0">
                <a:ea typeface="Calibri" panose="020F0502020204030204" pitchFamily="34" charset="0"/>
              </a:rPr>
              <a:t> 21 octobre </a:t>
            </a:r>
            <a:r>
              <a:rPr lang="nl-NL" dirty="0">
                <a:ea typeface="Calibri" panose="020F0502020204030204" pitchFamily="34" charset="0"/>
              </a:rPr>
              <a:t>– 21 October</a:t>
            </a:r>
          </a:p>
          <a:p>
            <a:pPr marL="0" indent="0">
              <a:buNone/>
            </a:pPr>
            <a:endParaRPr lang="nl-NL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40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2012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eriod" startAt="2"/>
            </a:pPr>
            <a:r>
              <a:rPr lang="nl-NL" dirty="0">
                <a:ea typeface="Calibri" panose="020F0502020204030204" pitchFamily="34" charset="0"/>
                <a:cs typeface="Calibri" panose="020F0502020204030204" pitchFamily="34" charset="0"/>
              </a:rPr>
              <a:t>Does information structure influence the acceptance?</a:t>
            </a:r>
          </a:p>
          <a:p>
            <a:pPr marL="0" indent="0">
              <a:buNone/>
            </a:pPr>
            <a:endParaRPr lang="nl-NL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ea typeface="Calibri" panose="020F0502020204030204" pitchFamily="34" charset="0"/>
                <a:cs typeface="Calibri" panose="020F0502020204030204" pitchFamily="34" charset="0"/>
              </a:rPr>
              <a:t>All sentences are broad focus sentences (cf. </a:t>
            </a:r>
            <a:r>
              <a:rPr lang="nl-NL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Carlier 2020 for French, based on texts from the literary database Frantext)</a:t>
            </a:r>
            <a:endParaRPr lang="nl-NL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41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98828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eriod" startAt="3"/>
            </a:pPr>
            <a:r>
              <a:rPr lang="nl-NL" dirty="0">
                <a:ea typeface="Calibri" panose="020F0502020204030204" pitchFamily="34" charset="0"/>
              </a:rPr>
              <a:t>Does modification influence the acceptance?</a:t>
            </a:r>
          </a:p>
          <a:p>
            <a:pPr marL="0" indent="0">
              <a:buNone/>
            </a:pPr>
            <a:endParaRPr lang="nl-NL" dirty="0">
              <a:ea typeface="Calibri" panose="020F0502020204030204" pitchFamily="34" charset="0"/>
            </a:endParaRPr>
          </a:p>
          <a:p>
            <a:r>
              <a:rPr lang="nl-NL" dirty="0">
                <a:ea typeface="Calibri" panose="020F0502020204030204" pitchFamily="34" charset="0"/>
              </a:rPr>
              <a:t>No significant difference between sentence types</a:t>
            </a:r>
          </a:p>
          <a:p>
            <a:r>
              <a:rPr lang="nl-NL" dirty="0">
                <a:ea typeface="Calibri" panose="020F0502020204030204" pitchFamily="34" charset="0"/>
              </a:rPr>
              <a:t>Smaller difference between Romance and Germanic in modified sentences than in unmodified sentences</a:t>
            </a:r>
          </a:p>
          <a:p>
            <a:pPr marL="0" indent="0">
              <a:buNone/>
            </a:pPr>
            <a:endParaRPr lang="nl-NL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42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16135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to account for the occurrence of existential bare plural subjects in Germanic and Romance?</a:t>
            </a:r>
          </a:p>
          <a:p>
            <a:pPr marL="514350" indent="-514350">
              <a:buAutoNum type="alphaUcPeriod" startAt="3"/>
            </a:pP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Cohen &amp; Erteschik-Shir (2002): focus structure is mapped onto the nuclear scope, the VP (Diesing 1992)</a:t>
            </a:r>
          </a:p>
          <a:p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broad focus sentence is therefore entirely within the nuclear scope</a:t>
            </a:r>
          </a:p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Existential bare plural subjects are within the nuclear scope</a:t>
            </a: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is an explicit or implicit stage topic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nl-NL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43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44996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1B532-C2E7-81B4-F2BA-07BAD000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DA54E-0607-1EBA-6A00-83CE11BA5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 algn="ctr">
              <a:buNone/>
            </a:pPr>
            <a:r>
              <a:rPr lang="nl-NL" sz="7200" dirty="0"/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51FD9F-D9D1-69BF-0B9D-25CA1A118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44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3732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Analysis based on one literary text, with Dutch as the source language</a:t>
            </a:r>
          </a:p>
          <a:p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Contrastive focus does not play a role</a:t>
            </a:r>
          </a:p>
          <a:p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Subject in broad focus sentence is mapped unto the nuclear scope</a:t>
            </a:r>
          </a:p>
          <a:p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Both with unmodified and modified nouns bare subjects are allowed</a:t>
            </a:r>
          </a:p>
          <a:p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Difference between Germanic and Romance is minimal</a:t>
            </a:r>
          </a:p>
          <a:p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In Romance definite determiners are more used than in Germanic</a:t>
            </a:r>
          </a:p>
          <a:p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Among the Romance languages French seems to be the most permissive language and Spanish the least permissive (with unmodified nouns)</a:t>
            </a:r>
          </a:p>
          <a:p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More research is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45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88748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9600" dirty="0"/>
              <a:t>THANK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46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35979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1800" dirty="0">
                <a:effectLst/>
                <a:ea typeface="Calibri" panose="020F0502020204030204" pitchFamily="34" charset="0"/>
              </a:rPr>
              <a:t>Bosveld-de Smet, Leonie. 1998. </a:t>
            </a:r>
            <a:r>
              <a:rPr lang="nl-NL" sz="1800" dirty="0">
                <a:ea typeface="Calibri" panose="020F0502020204030204" pitchFamily="34" charset="0"/>
              </a:rPr>
              <a:t>On Mass and Plural Quantification. The case of French </a:t>
            </a:r>
            <a:r>
              <a:rPr lang="nl-NL" sz="1800" i="1" dirty="0">
                <a:ea typeface="Calibri" panose="020F0502020204030204" pitchFamily="34" charset="0"/>
              </a:rPr>
              <a:t>des</a:t>
            </a:r>
            <a:r>
              <a:rPr lang="nl-NL" sz="1800" dirty="0">
                <a:ea typeface="Calibri" panose="020F0502020204030204" pitchFamily="34" charset="0"/>
              </a:rPr>
              <a:t>/</a:t>
            </a:r>
            <a:r>
              <a:rPr lang="nl-NL" sz="1800" i="1" dirty="0">
                <a:ea typeface="Calibri" panose="020F0502020204030204" pitchFamily="34" charset="0"/>
              </a:rPr>
              <a:t>du</a:t>
            </a:r>
            <a:r>
              <a:rPr lang="nl-NL" sz="1800" dirty="0">
                <a:ea typeface="Calibri" panose="020F0502020204030204" pitchFamily="34" charset="0"/>
              </a:rPr>
              <a:t>-NPs. PhD dissertation, University of Groningen.</a:t>
            </a:r>
            <a:endParaRPr lang="nl-NL" sz="18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sz="1800" dirty="0">
                <a:effectLst/>
                <a:ea typeface="Calibri" panose="020F0502020204030204" pitchFamily="34" charset="0"/>
              </a:rPr>
              <a:t>Bosveld-de Smet, Leonie. 2004. </a:t>
            </a:r>
            <a:r>
              <a:rPr lang="nl-NL" sz="1800" dirty="0">
                <a:ea typeface="Calibri" panose="020F0502020204030204" pitchFamily="34" charset="0"/>
              </a:rPr>
              <a:t>Toward a uniform characterization of Noun Phrases with </a:t>
            </a:r>
            <a:r>
              <a:rPr lang="nl-NL" sz="1800" i="1" dirty="0">
                <a:ea typeface="Calibri" panose="020F0502020204030204" pitchFamily="34" charset="0"/>
              </a:rPr>
              <a:t>Des</a:t>
            </a:r>
            <a:r>
              <a:rPr lang="nl-NL" sz="1800" dirty="0">
                <a:ea typeface="Calibri" panose="020F0502020204030204" pitchFamily="34" charset="0"/>
              </a:rPr>
              <a:t> or </a:t>
            </a:r>
            <a:r>
              <a:rPr lang="nl-NL" sz="1800" i="1" dirty="0">
                <a:ea typeface="Calibri" panose="020F0502020204030204" pitchFamily="34" charset="0"/>
              </a:rPr>
              <a:t>Du</a:t>
            </a:r>
            <a:r>
              <a:rPr lang="nl-NL" sz="1800" dirty="0">
                <a:ea typeface="Calibri" panose="020F0502020204030204" pitchFamily="34" charset="0"/>
              </a:rPr>
              <a:t>. In Francis Corblin &amp; Henriëtte de Swart (eds.), Handbook of French Semantics, 41-54. Stanford: CSLI Publications.</a:t>
            </a:r>
            <a:endParaRPr lang="nl-NL" sz="18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sz="1800" dirty="0">
                <a:effectLst/>
                <a:ea typeface="Calibri" panose="020F0502020204030204" pitchFamily="34" charset="0"/>
              </a:rPr>
              <a:t>Carlier, Anne. 2020. Du/des-NPs in French. A comparison with bare nouns in English and Spanish. In Petra Sleeman &amp; Giuliana Giusti (eds.), Partitive Determiners, Partitive Pronouns and Partitive Case, 77-108. Berlin: De Gruyter.</a:t>
            </a:r>
          </a:p>
          <a:p>
            <a:pPr marL="0" indent="0">
              <a:buNone/>
            </a:pPr>
            <a:r>
              <a:rPr lang="nl-NL" sz="1800" dirty="0">
                <a:effectLst/>
                <a:ea typeface="Calibri" panose="020F0502020204030204" pitchFamily="34" charset="0"/>
              </a:rPr>
              <a:t>Carlson, Greg N. 1977. A unified analysis of the English bare plural. </a:t>
            </a:r>
            <a:r>
              <a:rPr lang="nl-NL" sz="1800" i="1" dirty="0">
                <a:effectLst/>
                <a:ea typeface="Calibri" panose="020F0502020204030204" pitchFamily="34" charset="0"/>
              </a:rPr>
              <a:t>Linguistics and Philosophy</a:t>
            </a:r>
            <a:r>
              <a:rPr lang="nl-NL" sz="1800" dirty="0">
                <a:effectLst/>
                <a:ea typeface="Calibri" panose="020F0502020204030204" pitchFamily="34" charset="0"/>
              </a:rPr>
              <a:t>, </a:t>
            </a:r>
            <a:r>
              <a:rPr lang="nl-NL" sz="1800" i="1" dirty="0">
                <a:effectLst/>
                <a:ea typeface="Calibri" panose="020F0502020204030204" pitchFamily="34" charset="0"/>
              </a:rPr>
              <a:t>1(3)</a:t>
            </a:r>
            <a:r>
              <a:rPr lang="nl-NL" sz="1800" dirty="0">
                <a:effectLst/>
                <a:ea typeface="Calibri" panose="020F0502020204030204" pitchFamily="34" charset="0"/>
              </a:rPr>
              <a:t>, 413-456.</a:t>
            </a:r>
          </a:p>
          <a:p>
            <a:pPr marL="0" indent="0">
              <a:buNone/>
            </a:pPr>
            <a:r>
              <a:rPr lang="nl-NL" sz="1800" dirty="0">
                <a:effectLst/>
                <a:ea typeface="Calibri" panose="020F0502020204030204" pitchFamily="34" charset="0"/>
              </a:rPr>
              <a:t>Cohen, Ariel &amp; Nomi Erteschik-Shir. 2002</a:t>
            </a:r>
            <a:r>
              <a:rPr lang="nl-NL" sz="1800" dirty="0">
                <a:ea typeface="Calibri" panose="020F0502020204030204" pitchFamily="34" charset="0"/>
              </a:rPr>
              <a:t>. Topic, focus, and the interpretation of bare plurals. </a:t>
            </a:r>
            <a:r>
              <a:rPr lang="nl-NL" sz="1800" i="1" dirty="0">
                <a:ea typeface="Calibri" panose="020F0502020204030204" pitchFamily="34" charset="0"/>
              </a:rPr>
              <a:t>Natural Language Semantics</a:t>
            </a:r>
            <a:r>
              <a:rPr lang="nl-NL" sz="1800" dirty="0">
                <a:ea typeface="Calibri" panose="020F0502020204030204" pitchFamily="34" charset="0"/>
              </a:rPr>
              <a:t>, </a:t>
            </a:r>
            <a:r>
              <a:rPr lang="nl-NL" sz="1800" i="1" dirty="0">
                <a:ea typeface="Calibri" panose="020F0502020204030204" pitchFamily="34" charset="0"/>
              </a:rPr>
              <a:t>10</a:t>
            </a:r>
            <a:r>
              <a:rPr lang="nl-NL" sz="1800" dirty="0">
                <a:ea typeface="Calibri" panose="020F0502020204030204" pitchFamily="34" charset="0"/>
              </a:rPr>
              <a:t>, 125-165.</a:t>
            </a:r>
            <a:endParaRPr lang="nl-NL" sz="18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sz="1800" dirty="0">
                <a:effectLst/>
                <a:ea typeface="Calibri" panose="020F0502020204030204" pitchFamily="34" charset="0"/>
              </a:rPr>
              <a:t>Delfitto, Denis &amp; Jan Schroten.1991</a:t>
            </a:r>
            <a:r>
              <a:rPr lang="nl-NL" sz="1800" dirty="0">
                <a:ea typeface="Calibri" panose="020F0502020204030204" pitchFamily="34" charset="0"/>
              </a:rPr>
              <a:t>. Bare plurals and the number affix in DP. Probus, </a:t>
            </a:r>
            <a:r>
              <a:rPr lang="nl-NL" sz="1800" i="1" dirty="0">
                <a:ea typeface="Calibri" panose="020F0502020204030204" pitchFamily="34" charset="0"/>
              </a:rPr>
              <a:t>3(2)</a:t>
            </a:r>
            <a:r>
              <a:rPr lang="nl-NL" sz="1800" dirty="0">
                <a:ea typeface="Calibri" panose="020F0502020204030204" pitchFamily="34" charset="0"/>
              </a:rPr>
              <a:t>, 155-185.</a:t>
            </a:r>
            <a:endParaRPr lang="nl-NL" sz="18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sz="1800" dirty="0">
                <a:effectLst/>
                <a:ea typeface="Calibri" panose="020F0502020204030204" pitchFamily="34" charset="0"/>
              </a:rPr>
              <a:t>Diesing, Molly. 1992. Indefinites. Cambridge, MA: MIT Press.</a:t>
            </a:r>
          </a:p>
          <a:p>
            <a:pPr marL="0" indent="0">
              <a:buNone/>
            </a:pPr>
            <a:r>
              <a:rPr lang="nl-NL" sz="1800" dirty="0">
                <a:effectLst/>
                <a:ea typeface="Calibri" panose="020F0502020204030204" pitchFamily="34" charset="0"/>
              </a:rPr>
              <a:t>Dobrovie-Sorin, Carmen &amp; Brenda Laca. 2003</a:t>
            </a:r>
            <a:r>
              <a:rPr lang="nl-NL" sz="1800" dirty="0">
                <a:ea typeface="Calibri" panose="020F0502020204030204" pitchFamily="34" charset="0"/>
              </a:rPr>
              <a:t>. Les noms sans déterminant dans les langues romanes. In Danièle Godard (ed.), Les Langues Romanes: Problèmes de la phrase simple, 235-279. Paris: CNRS Editions.</a:t>
            </a:r>
            <a:endParaRPr lang="nl-NL" sz="18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sz="1800" dirty="0">
                <a:effectLst/>
                <a:ea typeface="Calibri" panose="020F0502020204030204" pitchFamily="34" charset="0"/>
              </a:rPr>
              <a:t>Geenhoven, van, Veerle. 1996. </a:t>
            </a:r>
            <a:r>
              <a:rPr lang="nl-NL" sz="1800" dirty="0">
                <a:ea typeface="Calibri" panose="020F0502020204030204" pitchFamily="34" charset="0"/>
              </a:rPr>
              <a:t>Semantic Incorporation and Indefinite Descriptions. PhD Dissertation, University of Tübingen. Published in 1998 by CSLI, Stanford.</a:t>
            </a:r>
          </a:p>
          <a:p>
            <a:pPr marL="0" indent="0">
              <a:buNone/>
            </a:pPr>
            <a:endParaRPr lang="nl-NL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47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01600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1800" dirty="0">
                <a:effectLst/>
                <a:ea typeface="Calibri" panose="020F0502020204030204" pitchFamily="34" charset="0"/>
              </a:rPr>
              <a:t>Giusti, Giuliana. 2021. A protocol for indefinite determiners in Italian and Italo-Romance. In Tabea Ihsane (ed.), </a:t>
            </a:r>
            <a:r>
              <a:rPr lang="en-US" sz="1800" b="0" i="1" dirty="0">
                <a:solidFill>
                  <a:srgbClr val="000000"/>
                </a:solidFill>
                <a:effectLst/>
              </a:rPr>
              <a:t>Disentangling Bare Nouns and Nominals Introduced by a Partitive Article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, 262–300. Leiden: Brill. </a:t>
            </a:r>
            <a:endParaRPr lang="nl-NL" sz="18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sz="1800" dirty="0">
                <a:effectLst/>
                <a:ea typeface="Calibri" panose="020F0502020204030204" pitchFamily="34" charset="0"/>
              </a:rPr>
              <a:t>Hoop, de Helen. 1992. Case Configuration and Noun Phrase Interpretation. PhD dissertation, University of Groningen.</a:t>
            </a:r>
          </a:p>
          <a:p>
            <a:pPr marL="0" indent="0">
              <a:buNone/>
            </a:pPr>
            <a:r>
              <a:rPr lang="nl-NL" sz="1800" dirty="0">
                <a:effectLst/>
                <a:ea typeface="Calibri" panose="020F0502020204030204" pitchFamily="34" charset="0"/>
              </a:rPr>
              <a:t>Ihsane, Tabea. 2008. The Layered DP. Form and meaning of French indefinites. Amsterdam: John Benjamins.</a:t>
            </a:r>
          </a:p>
          <a:p>
            <a:pPr marL="0" indent="0">
              <a:buNone/>
            </a:pPr>
            <a:r>
              <a:rPr lang="nl-NL" sz="1800" dirty="0">
                <a:effectLst/>
                <a:ea typeface="Calibri" panose="020F0502020204030204" pitchFamily="34" charset="0"/>
              </a:rPr>
              <a:t>Leonetti, Manuel. 2013. Information structure and the distribution of Spanish bare plurals. In Johannes Kabatek &amp; Albert Wall (eds.), New Perspectives on Bare Noun Phrases in Romance and Beyond, 121-155. Amsterdam: John Benjamins.</a:t>
            </a:r>
          </a:p>
          <a:p>
            <a:pPr marL="0" indent="0">
              <a:buNone/>
            </a:pPr>
            <a:r>
              <a:rPr lang="nl-NL" sz="1800" dirty="0">
                <a:effectLst/>
                <a:ea typeface="Calibri" panose="020F0502020204030204" pitchFamily="34" charset="0"/>
              </a:rPr>
              <a:t>Longobardi, Giuseppe. 1994</a:t>
            </a:r>
            <a:r>
              <a:rPr lang="nl-NL" sz="1800" dirty="0">
                <a:ea typeface="Calibri" panose="020F0502020204030204" pitchFamily="34" charset="0"/>
              </a:rPr>
              <a:t>. Reference and proper names: A theory of N-movement in Syntax and Logical Form. </a:t>
            </a:r>
            <a:r>
              <a:rPr lang="nl-NL" sz="1800" i="1" dirty="0">
                <a:ea typeface="Calibri" panose="020F0502020204030204" pitchFamily="34" charset="0"/>
              </a:rPr>
              <a:t>Linguistic Inquiry</a:t>
            </a:r>
            <a:r>
              <a:rPr lang="nl-NL" sz="1800" dirty="0">
                <a:ea typeface="Calibri" panose="020F0502020204030204" pitchFamily="34" charset="0"/>
              </a:rPr>
              <a:t>,</a:t>
            </a:r>
            <a:r>
              <a:rPr lang="nl-NL" sz="1800" i="1" dirty="0">
                <a:ea typeface="Calibri" panose="020F0502020204030204" pitchFamily="34" charset="0"/>
              </a:rPr>
              <a:t> </a:t>
            </a:r>
            <a:r>
              <a:rPr lang="nl-NL" sz="1800" dirty="0">
                <a:ea typeface="Calibri" panose="020F0502020204030204" pitchFamily="34" charset="0"/>
              </a:rPr>
              <a:t>25(4), 609-665.</a:t>
            </a:r>
            <a:endParaRPr lang="nl-NL" sz="1800" dirty="0">
              <a:effectLst/>
              <a:ea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nl-NL" sz="1800" dirty="0">
                <a:effectLst/>
                <a:ea typeface="Calibri" panose="020F0502020204030204" pitchFamily="34" charset="0"/>
              </a:rPr>
              <a:t>Müller, Ana &amp; Fátima Oliveira. 2004. Bare nominals and number in European and Brazilian Portuguese. </a:t>
            </a:r>
            <a:r>
              <a:rPr lang="en-US" sz="1800" i="1" dirty="0">
                <a:solidFill>
                  <a:srgbClr val="000000"/>
                </a:solidFill>
              </a:rPr>
              <a:t>J</a:t>
            </a:r>
            <a:r>
              <a:rPr lang="en-US" sz="1800" i="1" u="none" strike="noStrike" baseline="0" dirty="0">
                <a:solidFill>
                  <a:srgbClr val="000000"/>
                </a:solidFill>
              </a:rPr>
              <a:t>ournal of Portuguese Linguistics</a:t>
            </a:r>
            <a:r>
              <a:rPr lang="en-US" sz="180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en-US" sz="1800" i="1" u="none" strike="noStrike" baseline="0" dirty="0">
                <a:solidFill>
                  <a:srgbClr val="000000"/>
                </a:solidFill>
              </a:rPr>
              <a:t>3</a:t>
            </a:r>
            <a:r>
              <a:rPr lang="en-US" sz="1800" i="0" u="none" strike="noStrike" baseline="0" dirty="0">
                <a:solidFill>
                  <a:srgbClr val="000000"/>
                </a:solidFill>
              </a:rPr>
              <a:t>, 9-36.</a:t>
            </a:r>
            <a:endParaRPr lang="nl-NL" sz="1800" dirty="0">
              <a:solidFill>
                <a:srgbClr val="FF0000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sz="1800" dirty="0">
                <a:effectLst/>
                <a:ea typeface="Calibri" panose="020F0502020204030204" pitchFamily="34" charset="0"/>
              </a:rPr>
              <a:t>Oosterhof, Albert. 2008. The Semantics of Generics in Dutch and Related Languages. Amsterdam: John Benjamins.</a:t>
            </a:r>
          </a:p>
          <a:p>
            <a:pPr marL="0" indent="0">
              <a:buNone/>
            </a:pPr>
            <a:r>
              <a:rPr lang="nl-NL" sz="1800" dirty="0">
                <a:effectLst/>
                <a:ea typeface="Calibri" panose="020F0502020204030204" pitchFamily="34" charset="0"/>
              </a:rPr>
              <a:t>Salem, Murad. 2010. Bare nominals, information structure and word order. </a:t>
            </a:r>
            <a:r>
              <a:rPr lang="nl-NL" sz="1800" i="1" dirty="0">
                <a:effectLst/>
                <a:ea typeface="Calibri" panose="020F0502020204030204" pitchFamily="34" charset="0"/>
              </a:rPr>
              <a:t>Lingua</a:t>
            </a:r>
            <a:r>
              <a:rPr lang="nl-NL" sz="1800" dirty="0">
                <a:effectLst/>
                <a:ea typeface="Calibri" panose="020F0502020204030204" pitchFamily="34" charset="0"/>
              </a:rPr>
              <a:t>, </a:t>
            </a:r>
            <a:r>
              <a:rPr lang="nl-NL" sz="1800" i="1" dirty="0">
                <a:effectLst/>
                <a:ea typeface="Calibri" panose="020F0502020204030204" pitchFamily="34" charset="0"/>
              </a:rPr>
              <a:t>120</a:t>
            </a:r>
            <a:r>
              <a:rPr lang="nl-NL" sz="1800" dirty="0">
                <a:effectLst/>
                <a:ea typeface="Calibri" panose="020F0502020204030204" pitchFamily="34" charset="0"/>
              </a:rPr>
              <a:t>, 1476-1501.</a:t>
            </a:r>
          </a:p>
          <a:p>
            <a:pPr marL="0" indent="0">
              <a:buNone/>
            </a:pPr>
            <a:r>
              <a:rPr lang="nl-NL" sz="1800" dirty="0">
                <a:effectLst/>
                <a:ea typeface="Calibri" panose="020F0502020204030204" pitchFamily="34" charset="0"/>
              </a:rPr>
              <a:t>Suñer, Margarita. 1982. Syntax and Semantics of Spanish Presentational Sentence-Types. Washington D.C.: Georgetown University Press.</a:t>
            </a:r>
            <a:endParaRPr lang="nl-NL" sz="1800" dirty="0"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48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68168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86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400" dirty="0">
                <a:effectLst/>
                <a:ea typeface="Calibri" panose="020F0502020204030204" pitchFamily="34" charset="0"/>
              </a:rPr>
              <a:t>Pfeijffer, Ilja Leonard. 2018. Grand Hotel Europa. Amsterdam: De Uitgeverspers.</a:t>
            </a:r>
          </a:p>
          <a:p>
            <a:pPr marL="0" indent="0">
              <a:buNone/>
            </a:pPr>
            <a:endParaRPr lang="nl-NL" sz="2400" dirty="0"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sz="2400" dirty="0">
                <a:ea typeface="Calibri" panose="020F0502020204030204" pitchFamily="34" charset="0"/>
              </a:rPr>
              <a:t>Antoine, Françoise. 2021. Translation in French of Grand Hotel Europa. Paris: Presses de la Cité.</a:t>
            </a:r>
          </a:p>
          <a:p>
            <a:pPr marL="0" indent="0">
              <a:buNone/>
            </a:pPr>
            <a:r>
              <a:rPr lang="nl-NL" sz="2400" dirty="0">
                <a:ea typeface="Calibri" panose="020F0502020204030204" pitchFamily="34" charset="0"/>
              </a:rPr>
              <a:t>Cozzi, Claudia. 2020. Translation in Italian of Grand Hotel Europa. Roma: Nutrimenti.</a:t>
            </a:r>
          </a:p>
          <a:p>
            <a:pPr marL="0" indent="0">
              <a:buNone/>
            </a:pPr>
            <a:r>
              <a:rPr lang="nl-NL" sz="2400" dirty="0">
                <a:ea typeface="Calibri" panose="020F0502020204030204" pitchFamily="34" charset="0"/>
              </a:rPr>
              <a:t>Fernández Gómez, Gonzalo. 2021. Translation in Spanish of Grand Hotel Europa. Barcelona: Acantilado.</a:t>
            </a:r>
          </a:p>
          <a:p>
            <a:pPr marL="0" indent="0">
              <a:buNone/>
            </a:pPr>
            <a:r>
              <a:rPr lang="nl-NL" sz="2400" dirty="0">
                <a:ea typeface="Calibri" panose="020F0502020204030204" pitchFamily="34" charset="0"/>
              </a:rPr>
              <a:t>Hutchison, Michele. 2022. Translation in English of Grand Hotel Europa. London: 4th Estate.</a:t>
            </a:r>
          </a:p>
          <a:p>
            <a:pPr marL="0" indent="0">
              <a:buNone/>
            </a:pPr>
            <a:r>
              <a:rPr lang="nl-NL" sz="2400" dirty="0">
                <a:ea typeface="Calibri" panose="020F0502020204030204" pitchFamily="34" charset="0"/>
              </a:rPr>
              <a:t>Raven, Maria Leonor. 2021. Translation in Portuguese of Grand Hotel Europa. Porto: Livros do Brasil.</a:t>
            </a:r>
          </a:p>
          <a:p>
            <a:pPr marL="0" indent="0">
              <a:buNone/>
            </a:pPr>
            <a:r>
              <a:rPr lang="nl-NL" sz="2400" dirty="0">
                <a:ea typeface="Calibri" panose="020F0502020204030204" pitchFamily="34" charset="0"/>
              </a:rPr>
              <a:t>Vormeland, Hedda. 2022. Translation in Norwegian (Bokmål) of Grand Hotel Europa. Oslo: Gyldendal.</a:t>
            </a:r>
          </a:p>
          <a:p>
            <a:pPr marL="0" indent="0">
              <a:buNone/>
            </a:pPr>
            <a:r>
              <a:rPr lang="nl-NL" sz="2400" dirty="0">
                <a:ea typeface="Calibri" panose="020F0502020204030204" pitchFamily="34" charset="0"/>
              </a:rPr>
              <a:t>Wilhelm, Ira. 2020. Translation in German of Grand Hotel Europa. München: Piper.</a:t>
            </a:r>
          </a:p>
          <a:p>
            <a:pPr marL="0" indent="0">
              <a:buNone/>
            </a:pPr>
            <a:endParaRPr lang="nl-NL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49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6316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effectLst/>
                <a:ea typeface="Calibri" panose="020F0502020204030204" pitchFamily="34" charset="0"/>
              </a:rPr>
              <a:t>Longobardi (1994):</a:t>
            </a:r>
          </a:p>
          <a:p>
            <a:pPr marL="0" indent="0">
              <a:buNone/>
            </a:pPr>
            <a:endParaRPr lang="nl-NL" dirty="0">
              <a:effectLst/>
              <a:ea typeface="Calibri" panose="020F0502020204030204" pitchFamily="34" charset="0"/>
            </a:endParaRPr>
          </a:p>
          <a:p>
            <a:r>
              <a:rPr lang="nl-NL" dirty="0">
                <a:effectLst/>
                <a:ea typeface="Calibri" panose="020F0502020204030204" pitchFamily="34" charset="0"/>
              </a:rPr>
              <a:t>Existential bare plural subjects occur in English</a:t>
            </a:r>
          </a:p>
          <a:p>
            <a:r>
              <a:rPr lang="nl-NL" dirty="0">
                <a:effectLst/>
                <a:ea typeface="Calibri" panose="020F0502020204030204" pitchFamily="34" charset="0"/>
              </a:rPr>
              <a:t>but are excluded in Romance</a:t>
            </a:r>
          </a:p>
          <a:p>
            <a:r>
              <a:rPr lang="nl-NL" dirty="0">
                <a:ea typeface="Calibri" panose="020F0502020204030204" pitchFamily="34" charset="0"/>
              </a:rPr>
              <a:t>and are excluded </a:t>
            </a:r>
            <a:r>
              <a:rPr lang="nl-NL" dirty="0">
                <a:effectLst/>
                <a:ea typeface="Calibri" panose="020F0502020204030204" pitchFamily="34" charset="0"/>
              </a:rPr>
              <a:t>in all the Continental Germanic languages </a:t>
            </a:r>
            <a:endParaRPr lang="nl-N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786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>
                <a:effectLst/>
                <a:ea typeface="Calibri" panose="020F0502020204030204" pitchFamily="34" charset="0"/>
              </a:rPr>
              <a:t>Dobrovie-Sorin &amp; Laca (2003):</a:t>
            </a:r>
          </a:p>
          <a:p>
            <a:pPr marL="0" indent="0">
              <a:buNone/>
            </a:pPr>
            <a:endParaRPr lang="nl-NL" dirty="0">
              <a:effectLst/>
              <a:ea typeface="Calibri" panose="020F0502020204030204" pitchFamily="34" charset="0"/>
            </a:endParaRPr>
          </a:p>
          <a:p>
            <a:r>
              <a:rPr lang="nl-NL" dirty="0">
                <a:ea typeface="Calibri" panose="020F0502020204030204" pitchFamily="34" charset="0"/>
              </a:rPr>
              <a:t>E</a:t>
            </a:r>
            <a:r>
              <a:rPr lang="nl-NL" dirty="0">
                <a:effectLst/>
                <a:ea typeface="Calibri" panose="020F0502020204030204" pitchFamily="34" charset="0"/>
              </a:rPr>
              <a:t>xistential bare plural subjects are excluded in (European) Romance languages (see also Müller &amp; Oliveira 2004 for European Portuguese)</a:t>
            </a:r>
          </a:p>
          <a:p>
            <a:r>
              <a:rPr lang="nl-NL" dirty="0">
                <a:ea typeface="Calibri" panose="020F0502020204030204" pitchFamily="34" charset="0"/>
              </a:rPr>
              <a:t>I</a:t>
            </a:r>
            <a:r>
              <a:rPr lang="nl-NL" dirty="0">
                <a:effectLst/>
                <a:ea typeface="Calibri" panose="020F0502020204030204" pitchFamily="34" charset="0"/>
              </a:rPr>
              <a:t>n French, existential subjects introduced by the partitive article have the same semantic and pragmatic properties as the English ones</a:t>
            </a:r>
          </a:p>
          <a:p>
            <a:r>
              <a:rPr lang="nl-NL" dirty="0">
                <a:ea typeface="Calibri" panose="020F0502020204030204" pitchFamily="34" charset="0"/>
              </a:rPr>
              <a:t>A</a:t>
            </a:r>
            <a:r>
              <a:rPr lang="nl-NL" dirty="0">
                <a:effectLst/>
                <a:ea typeface="Calibri" panose="020F0502020204030204" pitchFamily="34" charset="0"/>
              </a:rPr>
              <a:t>cceptable in preverbal subject position (see also Bosveld-de Smet 1998, 2004 and Ihsane 2008):</a:t>
            </a:r>
          </a:p>
          <a:p>
            <a:pPr marL="0" indent="0">
              <a:buNone/>
            </a:pPr>
            <a:endParaRPr lang="nl-NL" dirty="0"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dirty="0">
                <a:effectLst/>
                <a:ea typeface="Calibri" panose="020F0502020204030204" pitchFamily="34" charset="0"/>
              </a:rPr>
              <a:t>(6)	</a:t>
            </a:r>
            <a:r>
              <a:rPr lang="nl-NL" i="1" dirty="0">
                <a:effectLst/>
                <a:ea typeface="Calibri" panose="020F0502020204030204" pitchFamily="34" charset="0"/>
              </a:rPr>
              <a:t>Des         bateaux entrent dans le    port</a:t>
            </a:r>
            <a:r>
              <a:rPr lang="nl-NL" dirty="0">
                <a:effectLst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nl-NL" dirty="0">
                <a:effectLst/>
                <a:ea typeface="Calibri" panose="020F0502020204030204" pitchFamily="34" charset="0"/>
              </a:rPr>
              <a:t>	</a:t>
            </a:r>
            <a:r>
              <a:rPr lang="nl-NL" cap="small" dirty="0">
                <a:effectLst/>
                <a:ea typeface="Calibri" panose="020F0502020204030204" pitchFamily="34" charset="0"/>
              </a:rPr>
              <a:t>part.art</a:t>
            </a:r>
            <a:r>
              <a:rPr lang="nl-NL" dirty="0">
                <a:effectLst/>
                <a:ea typeface="Calibri" panose="020F0502020204030204" pitchFamily="34" charset="0"/>
              </a:rPr>
              <a:t>. ships      enter      in      the harbour</a:t>
            </a:r>
          </a:p>
          <a:p>
            <a:pPr marL="0" indent="0">
              <a:buNone/>
            </a:pPr>
            <a:r>
              <a:rPr lang="nl-NL" dirty="0">
                <a:effectLst/>
                <a:ea typeface="Calibri" panose="020F0502020204030204" pitchFamily="34" charset="0"/>
              </a:rPr>
              <a:t>	‘Ships enter the harbour.’		(Bosveld-de Smet 1998)</a:t>
            </a:r>
            <a:r>
              <a:rPr lang="nl-NL" sz="1800" dirty="0">
                <a:latin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5176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Several </a:t>
            </a:r>
            <a:r>
              <a:rPr lang="nl-N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linguistic analyses of existential bare plural subjects have been proposed:</a:t>
            </a:r>
          </a:p>
          <a:p>
            <a:pPr marL="0" indent="0">
              <a:buNone/>
            </a:pPr>
            <a:endParaRPr lang="nl-NL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nl-N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licensing by number (Delfitto &amp; Schroten 1991)</a:t>
            </a:r>
          </a:p>
          <a:p>
            <a:r>
              <a:rPr lang="nl-N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Mapping Hypothesis (Diesing 1992)</a:t>
            </a:r>
          </a:p>
          <a:p>
            <a:r>
              <a:rPr lang="nl-N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licensing of an empty determiner (Longobardi 1994)</a:t>
            </a:r>
          </a:p>
          <a:p>
            <a:r>
              <a:rPr lang="nl-N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semantic incorporation (Van Geenhoven 1996)</a:t>
            </a:r>
          </a:p>
          <a:p>
            <a:r>
              <a:rPr lang="nl-N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Information Structure approach (Salem 2010, Leonetti 2013)</a:t>
            </a:r>
          </a:p>
          <a:p>
            <a:pPr marL="0" indent="0">
              <a:buNone/>
            </a:pPr>
            <a:endParaRPr lang="nl-NL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sz="2400" dirty="0">
                <a:latin typeface="Times New Roman" panose="02020603050405020304" pitchFamily="18" charset="0"/>
              </a:rPr>
              <a:t>They are all based on (different) assumptions about the data.</a:t>
            </a:r>
            <a:endParaRPr lang="nl-NL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155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EF39-2C09-7966-368A-0708BD0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C1C4-B73B-43BC-83B3-89CAC0D3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</a:rPr>
              <a:t>Goal of the paper:</a:t>
            </a:r>
          </a:p>
          <a:p>
            <a:pPr marL="0" indent="0">
              <a:buNone/>
            </a:pPr>
            <a:endParaRPr lang="nl-NL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dirty="0">
                <a:latin typeface="Times New Roman" panose="02020603050405020304" pitchFamily="18" charset="0"/>
              </a:rPr>
              <a:t>Analyze the occurrence of existential bare subjects in a comparative (Romance-Germanic) perspective</a:t>
            </a: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C8D0-3C36-C4BC-193C-5A6E0BE2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3B26-D643-4C15-8FE8-CA442F68946E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4887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E703F-1BEE-D236-8FDF-BC828EB76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07BD8-47BA-48A5-DB42-F62ED1EBD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l-NL" sz="7200" dirty="0"/>
          </a:p>
          <a:p>
            <a:pPr marL="0" indent="0" algn="ctr">
              <a:buNone/>
            </a:pPr>
            <a:r>
              <a:rPr lang="nl-NL" sz="6000" dirty="0"/>
              <a:t>Background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3541E-5B80-7F88-8206-F54FEF9B9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4037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3147</Words>
  <Application>Microsoft Office PowerPoint</Application>
  <PresentationFormat>Szélesvásznú</PresentationFormat>
  <Paragraphs>485</Paragraphs>
  <Slides>49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49</vt:i4>
      </vt:variant>
    </vt:vector>
  </HeadingPairs>
  <TitlesOfParts>
    <vt:vector size="50" baseType="lpstr">
      <vt:lpstr>Office Theme</vt:lpstr>
      <vt:lpstr>Existential bare plural subjects in Germanic and Romance  Petra Sleeman  ACLC, University of Amsterdam </vt:lpstr>
      <vt:lpstr>PowerPoint-bemutató</vt:lpstr>
      <vt:lpstr>Introduction</vt:lpstr>
      <vt:lpstr>Introduction</vt:lpstr>
      <vt:lpstr>Introduction</vt:lpstr>
      <vt:lpstr>Introduction</vt:lpstr>
      <vt:lpstr>Introduction</vt:lpstr>
      <vt:lpstr>Introduction</vt:lpstr>
      <vt:lpstr>PowerPoint-bemutató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Research questions</vt:lpstr>
      <vt:lpstr>PowerPoint-bemutató</vt:lpstr>
      <vt:lpstr>Methodology</vt:lpstr>
      <vt:lpstr>Methodology</vt:lpstr>
      <vt:lpstr>Methodology</vt:lpstr>
      <vt:lpstr>Methodology</vt:lpstr>
      <vt:lpstr>Methodology</vt:lpstr>
      <vt:lpstr>Methodology</vt:lpstr>
      <vt:lpstr>PowerPoint-bemutató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PowerPoint-bemutató</vt:lpstr>
      <vt:lpstr>Discussion</vt:lpstr>
      <vt:lpstr>Discussion</vt:lpstr>
      <vt:lpstr>Discussion</vt:lpstr>
      <vt:lpstr>Discussion</vt:lpstr>
      <vt:lpstr>Discussion</vt:lpstr>
      <vt:lpstr>PowerPoint-bemutató</vt:lpstr>
      <vt:lpstr>Conclusion</vt:lpstr>
      <vt:lpstr>PowerPoint-bemutató</vt:lpstr>
      <vt:lpstr>References</vt:lpstr>
      <vt:lpstr>References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Existential bare plural subjects in Germanic and Romance  Petra Sleeman  ACLC, University of Amsterdam</dc:title>
  <dc:creator>Petra Sleeman</dc:creator>
  <cp:lastModifiedBy>Petra Sleeman</cp:lastModifiedBy>
  <cp:revision>60</cp:revision>
  <cp:lastPrinted>2022-09-12T17:36:02Z</cp:lastPrinted>
  <dcterms:created xsi:type="dcterms:W3CDTF">2022-09-10T07:34:53Z</dcterms:created>
  <dcterms:modified xsi:type="dcterms:W3CDTF">2022-11-02T08:57:07Z</dcterms:modified>
</cp:coreProperties>
</file>